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2"/>
  </p:notesMasterIdLst>
  <p:sldIdLst>
    <p:sldId id="801" r:id="rId2"/>
    <p:sldId id="917" r:id="rId3"/>
    <p:sldId id="926" r:id="rId4"/>
    <p:sldId id="928" r:id="rId5"/>
    <p:sldId id="927" r:id="rId6"/>
    <p:sldId id="929" r:id="rId7"/>
    <p:sldId id="930" r:id="rId8"/>
    <p:sldId id="925" r:id="rId9"/>
    <p:sldId id="931" r:id="rId10"/>
    <p:sldId id="932" r:id="rId11"/>
    <p:sldId id="918" r:id="rId12"/>
    <p:sldId id="920" r:id="rId13"/>
    <p:sldId id="924" r:id="rId14"/>
    <p:sldId id="921" r:id="rId15"/>
    <p:sldId id="923" r:id="rId16"/>
    <p:sldId id="922" r:id="rId17"/>
    <p:sldId id="990" r:id="rId18"/>
    <p:sldId id="933" r:id="rId19"/>
    <p:sldId id="934" r:id="rId20"/>
    <p:sldId id="935" r:id="rId21"/>
    <p:sldId id="936" r:id="rId22"/>
    <p:sldId id="939" r:id="rId23"/>
    <p:sldId id="937" r:id="rId24"/>
    <p:sldId id="940" r:id="rId25"/>
    <p:sldId id="938" r:id="rId26"/>
    <p:sldId id="942" r:id="rId27"/>
    <p:sldId id="943" r:id="rId28"/>
    <p:sldId id="941" r:id="rId29"/>
    <p:sldId id="945" r:id="rId30"/>
    <p:sldId id="946" r:id="rId31"/>
    <p:sldId id="948" r:id="rId32"/>
    <p:sldId id="949" r:id="rId33"/>
    <p:sldId id="987" r:id="rId34"/>
    <p:sldId id="981" r:id="rId35"/>
    <p:sldId id="982" r:id="rId36"/>
    <p:sldId id="983" r:id="rId37"/>
    <p:sldId id="984" r:id="rId38"/>
    <p:sldId id="985" r:id="rId39"/>
    <p:sldId id="989" r:id="rId40"/>
    <p:sldId id="988" r:id="rId4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FFFF99"/>
    <a:srgbClr val="00C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3557" autoAdjust="0"/>
    <p:restoredTop sz="94670"/>
  </p:normalViewPr>
  <p:slideViewPr>
    <p:cSldViewPr>
      <p:cViewPr>
        <p:scale>
          <a:sx n="75" d="100"/>
          <a:sy n="75" d="100"/>
        </p:scale>
        <p:origin x="252" y="3198"/>
      </p:cViewPr>
      <p:guideLst>
        <p:guide orient="horz" pos="2160"/>
        <p:guide pos="2880"/>
      </p:guideLst>
    </p:cSldViewPr>
  </p:slideViewPr>
  <p:notesTextViewPr>
    <p:cViewPr>
      <p:scale>
        <a:sx n="3" d="2"/>
        <a:sy n="3" d="2"/>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ADD0B79-4F54-4C3A-9EC1-2CF37FF1D58D}" type="datetimeFigureOut">
              <a:rPr lang="en-US" smtClean="0"/>
              <a:t>10/31/2019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3996A62-2ED8-4D44-B314-2969E43DBACD}" type="slidenum">
              <a:rPr lang="en-US" smtClean="0"/>
              <a:t>‹#›</a:t>
            </a:fld>
            <a:endParaRPr lang="en-US"/>
          </a:p>
        </p:txBody>
      </p:sp>
    </p:spTree>
    <p:extLst>
      <p:ext uri="{BB962C8B-B14F-4D97-AF65-F5344CB8AC3E}">
        <p14:creationId xmlns:p14="http://schemas.microsoft.com/office/powerpoint/2010/main" val="42210936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3" name="Rectangle 22"/>
          <p:cNvSpPr/>
          <p:nvPr/>
        </p:nvSpPr>
        <p:spPr>
          <a:xfrm flipV="1">
            <a:off x="5410182" y="3810000"/>
            <a:ext cx="3733819" cy="91087"/>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4" name="Rectangle 23"/>
          <p:cNvSpPr/>
          <p:nvPr/>
        </p:nvSpPr>
        <p:spPr>
          <a:xfrm flipV="1">
            <a:off x="5410200" y="3897010"/>
            <a:ext cx="3733801" cy="192024"/>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5" name="Rectangle 24"/>
          <p:cNvSpPr/>
          <p:nvPr/>
        </p:nvSpPr>
        <p:spPr>
          <a:xfrm flipV="1">
            <a:off x="5410200" y="4115167"/>
            <a:ext cx="3733801" cy="9144"/>
          </a:xfrm>
          <a:prstGeom prst="rect">
            <a:avLst/>
          </a:prstGeom>
          <a:solidFill>
            <a:schemeClr val="accent2">
              <a:alpha val="65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6" name="Rectangle 25"/>
          <p:cNvSpPr/>
          <p:nvPr/>
        </p:nvSpPr>
        <p:spPr>
          <a:xfrm flipV="1">
            <a:off x="5410200" y="4164403"/>
            <a:ext cx="1965960" cy="18288"/>
          </a:xfrm>
          <a:prstGeom prst="rect">
            <a:avLst/>
          </a:prstGeom>
          <a:solidFill>
            <a:schemeClr val="accent2">
              <a:alpha val="6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7" name="Rectangle 26"/>
          <p:cNvSpPr/>
          <p:nvPr/>
        </p:nvSpPr>
        <p:spPr>
          <a:xfrm flipV="1">
            <a:off x="5410200" y="4199572"/>
            <a:ext cx="1965960" cy="9144"/>
          </a:xfrm>
          <a:prstGeom prst="rect">
            <a:avLst/>
          </a:prstGeom>
          <a:solidFill>
            <a:schemeClr val="accent2">
              <a:alpha val="65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useBgFill="1">
        <p:nvSpPr>
          <p:cNvPr id="30" name="Rounded Rectangle 29"/>
          <p:cNvSpPr/>
          <p:nvPr/>
        </p:nvSpPr>
        <p:spPr bwMode="white">
          <a:xfrm>
            <a:off x="5410200" y="3962400"/>
            <a:ext cx="3063240" cy="27432"/>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useBgFill="1">
        <p:nvSpPr>
          <p:cNvPr id="31" name="Rounded Rectangle 30"/>
          <p:cNvSpPr/>
          <p:nvPr/>
        </p:nvSpPr>
        <p:spPr bwMode="white">
          <a:xfrm>
            <a:off x="7376507" y="4060983"/>
            <a:ext cx="1600200" cy="36576"/>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7" name="Rectangle 6"/>
          <p:cNvSpPr/>
          <p:nvPr/>
        </p:nvSpPr>
        <p:spPr>
          <a:xfrm>
            <a:off x="1" y="3649662"/>
            <a:ext cx="9144000" cy="244170"/>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0" y="3675527"/>
            <a:ext cx="9144001" cy="140677"/>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tangle 10"/>
          <p:cNvSpPr/>
          <p:nvPr/>
        </p:nvSpPr>
        <p:spPr>
          <a:xfrm flipV="1">
            <a:off x="6414051" y="3643090"/>
            <a:ext cx="2729950" cy="248432"/>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9" name="Rectangle 18"/>
          <p:cNvSpPr/>
          <p:nvPr/>
        </p:nvSpPr>
        <p:spPr>
          <a:xfrm>
            <a:off x="0" y="0"/>
            <a:ext cx="9144000" cy="3701700"/>
          </a:xfrm>
          <a:prstGeom prst="rect">
            <a:avLst/>
          </a:prstGeom>
          <a:solidFill>
            <a:schemeClr val="tx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Title 7"/>
          <p:cNvSpPr>
            <a:spLocks noGrp="1"/>
          </p:cNvSpPr>
          <p:nvPr>
            <p:ph type="ctrTitle"/>
          </p:nvPr>
        </p:nvSpPr>
        <p:spPr>
          <a:xfrm>
            <a:off x="457200" y="2401887"/>
            <a:ext cx="8458200" cy="1470025"/>
          </a:xfrm>
        </p:spPr>
        <p:txBody>
          <a:bodyPr anchor="b"/>
          <a:lstStyle>
            <a:lvl1pPr>
              <a:defRPr sz="4400">
                <a:solidFill>
                  <a:schemeClr val="bg1"/>
                </a:solidFill>
              </a:defRPr>
            </a:lvl1pPr>
          </a:lstStyle>
          <a:p>
            <a:r>
              <a:rPr kumimoji="0" lang="en-US"/>
              <a:t>Click to edit Master title style</a:t>
            </a:r>
          </a:p>
        </p:txBody>
      </p:sp>
      <p:sp>
        <p:nvSpPr>
          <p:cNvPr id="9" name="Subtitle 8"/>
          <p:cNvSpPr>
            <a:spLocks noGrp="1"/>
          </p:cNvSpPr>
          <p:nvPr>
            <p:ph type="subTitle" idx="1"/>
          </p:nvPr>
        </p:nvSpPr>
        <p:spPr>
          <a:xfrm>
            <a:off x="457200" y="3899938"/>
            <a:ext cx="4953000" cy="1752600"/>
          </a:xfrm>
        </p:spPr>
        <p:txBody>
          <a:bodyPr/>
          <a:lstStyle>
            <a:lvl1pPr marL="64008" indent="0" algn="l">
              <a:buNone/>
              <a:defRPr sz="24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8" name="Date Placeholder 27"/>
          <p:cNvSpPr>
            <a:spLocks noGrp="1"/>
          </p:cNvSpPr>
          <p:nvPr>
            <p:ph type="dt" sz="half" idx="10"/>
          </p:nvPr>
        </p:nvSpPr>
        <p:spPr>
          <a:xfrm>
            <a:off x="6705600" y="4206240"/>
            <a:ext cx="960120" cy="457200"/>
          </a:xfrm>
        </p:spPr>
        <p:txBody>
          <a:bodyPr/>
          <a:lstStyle/>
          <a:p>
            <a:fld id="{1D8BD707-D9CF-40AE-B4C6-C98DA3205C09}" type="datetimeFigureOut">
              <a:rPr lang="en-US" smtClean="0"/>
              <a:pPr/>
              <a:t>10/31/2019</a:t>
            </a:fld>
            <a:endParaRPr lang="en-US"/>
          </a:p>
        </p:txBody>
      </p:sp>
      <p:sp>
        <p:nvSpPr>
          <p:cNvPr id="17" name="Footer Placeholder 16"/>
          <p:cNvSpPr>
            <a:spLocks noGrp="1"/>
          </p:cNvSpPr>
          <p:nvPr>
            <p:ph type="ftr" sz="quarter" idx="11"/>
          </p:nvPr>
        </p:nvSpPr>
        <p:spPr>
          <a:xfrm>
            <a:off x="5410200" y="4205288"/>
            <a:ext cx="1295400" cy="457200"/>
          </a:xfrm>
        </p:spPr>
        <p:txBody>
          <a:bodyPr/>
          <a:lstStyle/>
          <a:p>
            <a:endParaRPr lang="en-US"/>
          </a:p>
        </p:txBody>
      </p:sp>
      <p:sp>
        <p:nvSpPr>
          <p:cNvPr id="29" name="Slide Number Placeholder 28"/>
          <p:cNvSpPr>
            <a:spLocks noGrp="1"/>
          </p:cNvSpPr>
          <p:nvPr>
            <p:ph type="sldNum" sz="quarter" idx="12"/>
          </p:nvPr>
        </p:nvSpPr>
        <p:spPr>
          <a:xfrm>
            <a:off x="8320088" y="1136"/>
            <a:ext cx="747712" cy="365760"/>
          </a:xfrm>
        </p:spPr>
        <p:txBody>
          <a:bodyPr/>
          <a:lstStyle>
            <a:lvl1pPr algn="r">
              <a:defRPr sz="1800">
                <a:solidFill>
                  <a:schemeClr val="bg1"/>
                </a:solidFill>
              </a:defRPr>
            </a:lvl1p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1D8BD707-D9CF-40AE-B4C6-C98DA3205C09}" type="datetimeFigureOut">
              <a:rPr lang="en-US" smtClean="0"/>
              <a:pPr/>
              <a:t>10/31/2019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81800" y="1143000"/>
            <a:ext cx="1905000" cy="5486400"/>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1143000"/>
            <a:ext cx="6248400" cy="5486400"/>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1D8BD707-D9CF-40AE-B4C6-C98DA3205C09}" type="datetimeFigureOut">
              <a:rPr lang="en-US" smtClean="0"/>
              <a:pPr/>
              <a:t>10/31/2019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idx="1"/>
          </p:nvPr>
        </p:nvSpPr>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1D8BD707-D9CF-40AE-B4C6-C98DA3205C09}" type="datetimeFigureOut">
              <a:rPr lang="en-US" smtClean="0"/>
              <a:pPr/>
              <a:t>10/31/2019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981200"/>
            <a:ext cx="7772400" cy="1362075"/>
          </a:xfrm>
        </p:spPr>
        <p:txBody>
          <a:bodyPr anchor="b">
            <a:noAutofit/>
          </a:bodyPr>
          <a:lstStyle>
            <a:lvl1pPr algn="l">
              <a:buNone/>
              <a:defRPr sz="4300" b="1" cap="none" baseline="0">
                <a:ln w="12700">
                  <a:solidFill>
                    <a:schemeClr val="accent2">
                      <a:shade val="90000"/>
                      <a:satMod val="150000"/>
                    </a:schemeClr>
                  </a:solidFill>
                </a:ln>
                <a:solidFill>
                  <a:srgbClr val="FFFFFF"/>
                </a:solidFill>
                <a:effectLst>
                  <a:outerShdw blurRad="38100" dist="38100" dir="5400000" algn="tl" rotWithShape="0">
                    <a:srgbClr val="000000">
                      <a:alpha val="25000"/>
                    </a:srgbClr>
                  </a:outerShdw>
                </a:effectLst>
              </a:defRPr>
            </a:lvl1pPr>
          </a:lstStyle>
          <a:p>
            <a:r>
              <a:rPr kumimoji="0" lang="en-US"/>
              <a:t>Click to edit Master title style</a:t>
            </a:r>
          </a:p>
        </p:txBody>
      </p:sp>
      <p:sp>
        <p:nvSpPr>
          <p:cNvPr id="3" name="Text Placeholder 2"/>
          <p:cNvSpPr>
            <a:spLocks noGrp="1"/>
          </p:cNvSpPr>
          <p:nvPr>
            <p:ph type="body" idx="1"/>
          </p:nvPr>
        </p:nvSpPr>
        <p:spPr>
          <a:xfrm>
            <a:off x="722313" y="3367088"/>
            <a:ext cx="7772400" cy="1509712"/>
          </a:xfrm>
        </p:spPr>
        <p:txBody>
          <a:bodyPr anchor="t"/>
          <a:lstStyle>
            <a:lvl1pPr marL="45720" indent="0">
              <a:buNone/>
              <a:defRPr sz="2100" b="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10/31/2019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sz="half" idx="1"/>
          </p:nvPr>
        </p:nvSpPr>
        <p:spPr>
          <a:xfrm>
            <a:off x="457200" y="2249424"/>
            <a:ext cx="4038600" cy="4525963"/>
          </a:xfrm>
        </p:spPr>
        <p:txBody>
          <a:bodyPr/>
          <a:lstStyle>
            <a:lvl1pPr>
              <a:defRPr sz="2000"/>
            </a:lvl1pPr>
            <a:lvl2pPr>
              <a:defRPr sz="1900"/>
            </a:lvl2pPr>
            <a:lvl3pPr>
              <a:defRPr sz="18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4648200" y="2249424"/>
            <a:ext cx="4038600" cy="4525963"/>
          </a:xfrm>
        </p:spPr>
        <p:txBody>
          <a:bodyPr/>
          <a:lstStyle>
            <a:lvl1pPr>
              <a:defRPr sz="2000"/>
            </a:lvl1pPr>
            <a:lvl2pPr>
              <a:defRPr sz="1900"/>
            </a:lvl2pPr>
            <a:lvl3pPr>
              <a:defRPr sz="18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1D8BD707-D9CF-40AE-B4C6-C98DA3205C09}" type="datetimeFigureOut">
              <a:rPr lang="en-US" smtClean="0"/>
              <a:pPr/>
              <a:t>10/31/2019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81000" y="1143000"/>
            <a:ext cx="8382000" cy="1069848"/>
          </a:xfrm>
        </p:spPr>
        <p:txBody>
          <a:bodyPr anchor="ctr"/>
          <a:lstStyle>
            <a:lvl1pPr>
              <a:defRPr sz="4000" b="0" i="0" cap="none" baseline="0"/>
            </a:lvl1pPr>
          </a:lstStyle>
          <a:p>
            <a:r>
              <a:rPr kumimoji="0" lang="en-US"/>
              <a:t>Click to edit Master title style</a:t>
            </a:r>
          </a:p>
        </p:txBody>
      </p:sp>
      <p:sp>
        <p:nvSpPr>
          <p:cNvPr id="3" name="Text Placeholder 2"/>
          <p:cNvSpPr>
            <a:spLocks noGrp="1"/>
          </p:cNvSpPr>
          <p:nvPr>
            <p:ph type="body" idx="1"/>
          </p:nvPr>
        </p:nvSpPr>
        <p:spPr>
          <a:xfrm>
            <a:off x="381000" y="2244970"/>
            <a:ext cx="4041648" cy="457200"/>
          </a:xfrm>
          <a:solidFill>
            <a:schemeClr val="accent2">
              <a:satMod val="150000"/>
              <a:alpha val="25000"/>
            </a:schemeClr>
          </a:solidFill>
          <a:ln w="12700">
            <a:solidFill>
              <a:schemeClr val="accent2"/>
            </a:solidFill>
          </a:ln>
        </p:spPr>
        <p:txBody>
          <a:bodyPr anchor="ctr">
            <a:noAutofit/>
          </a:bodyPr>
          <a:lstStyle>
            <a:lvl1pPr marL="45720" indent="0">
              <a:buNone/>
              <a:defRPr sz="1900" b="1">
                <a:solidFill>
                  <a:schemeClr val="tx1">
                    <a:tint val="95000"/>
                  </a:schemeClr>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721225" y="2244970"/>
            <a:ext cx="4041775" cy="457200"/>
          </a:xfrm>
          <a:solidFill>
            <a:schemeClr val="accent2">
              <a:satMod val="150000"/>
              <a:alpha val="25000"/>
            </a:schemeClr>
          </a:solidFill>
          <a:ln w="12700">
            <a:solidFill>
              <a:schemeClr val="accent2"/>
            </a:solidFill>
          </a:ln>
        </p:spPr>
        <p:txBody>
          <a:bodyPr anchor="ctr">
            <a:noAutofit/>
          </a:bodyPr>
          <a:lstStyle>
            <a:lvl1pPr marL="45720" indent="0">
              <a:buNone/>
              <a:defRPr sz="1900" b="1">
                <a:solidFill>
                  <a:schemeClr val="tx1">
                    <a:tint val="95000"/>
                  </a:schemeClr>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5" name="Content Placeholder 4"/>
          <p:cNvSpPr>
            <a:spLocks noGrp="1"/>
          </p:cNvSpPr>
          <p:nvPr>
            <p:ph sz="quarter" idx="2"/>
          </p:nvPr>
        </p:nvSpPr>
        <p:spPr>
          <a:xfrm>
            <a:off x="381000" y="2708519"/>
            <a:ext cx="4041648" cy="3886200"/>
          </a:xfrm>
        </p:spPr>
        <p:txBody>
          <a:bodyPr/>
          <a:lstStyle>
            <a:lvl1pPr>
              <a:defRPr sz="20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Content Placeholder 5"/>
          <p:cNvSpPr>
            <a:spLocks noGrp="1"/>
          </p:cNvSpPr>
          <p:nvPr>
            <p:ph sz="quarter" idx="4"/>
          </p:nvPr>
        </p:nvSpPr>
        <p:spPr>
          <a:xfrm>
            <a:off x="4718304" y="2708519"/>
            <a:ext cx="4041775" cy="3886200"/>
          </a:xfrm>
        </p:spPr>
        <p:txBody>
          <a:bodyPr/>
          <a:lstStyle>
            <a:lvl1pPr>
              <a:defRPr sz="20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26" name="Date Placeholder 25"/>
          <p:cNvSpPr>
            <a:spLocks noGrp="1"/>
          </p:cNvSpPr>
          <p:nvPr>
            <p:ph type="dt" sz="half" idx="10"/>
          </p:nvPr>
        </p:nvSpPr>
        <p:spPr/>
        <p:txBody>
          <a:bodyPr rtlCol="0"/>
          <a:lstStyle/>
          <a:p>
            <a:fld id="{1D8BD707-D9CF-40AE-B4C6-C98DA3205C09}" type="datetimeFigureOut">
              <a:rPr lang="en-US" smtClean="0"/>
              <a:pPr/>
              <a:t>10/31/2019</a:t>
            </a:fld>
            <a:endParaRPr lang="en-US"/>
          </a:p>
        </p:txBody>
      </p:sp>
      <p:sp>
        <p:nvSpPr>
          <p:cNvPr id="27" name="Slide Number Placeholder 26"/>
          <p:cNvSpPr>
            <a:spLocks noGrp="1"/>
          </p:cNvSpPr>
          <p:nvPr>
            <p:ph type="sldNum" sz="quarter" idx="11"/>
          </p:nvPr>
        </p:nvSpPr>
        <p:spPr/>
        <p:txBody>
          <a:bodyPr rtlCol="0"/>
          <a:lstStyle/>
          <a:p>
            <a:fld id="{B6F15528-21DE-4FAA-801E-634DDDAF4B2B}" type="slidenum">
              <a:rPr lang="en-US" smtClean="0"/>
              <a:pPr/>
              <a:t>‹#›</a:t>
            </a:fld>
            <a:endParaRPr lang="en-US"/>
          </a:p>
        </p:txBody>
      </p:sp>
      <p:sp>
        <p:nvSpPr>
          <p:cNvPr id="28" name="Footer Placeholder 27"/>
          <p:cNvSpPr>
            <a:spLocks noGrp="1"/>
          </p:cNvSpPr>
          <p:nvPr>
            <p:ph type="ftr" sz="quarter" idx="12"/>
          </p:nvPr>
        </p:nvSpPr>
        <p:spPr/>
        <p:txBody>
          <a:bodyPr rtlCol="0"/>
          <a:lstStyle/>
          <a:p>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1143000"/>
            <a:ext cx="8229600" cy="1069848"/>
          </a:xfrm>
        </p:spPr>
        <p:txBody>
          <a:bodyPr anchor="ctr"/>
          <a:lstStyle>
            <a:lvl1pPr>
              <a:defRPr sz="4000">
                <a:solidFill>
                  <a:schemeClr val="tx2"/>
                </a:solidFill>
              </a:defRPr>
            </a:lvl1pPr>
          </a:lstStyle>
          <a:p>
            <a:r>
              <a:rPr kumimoji="0" lang="en-US"/>
              <a:t>Click to edit Master title style</a:t>
            </a:r>
          </a:p>
        </p:txBody>
      </p:sp>
      <p:sp>
        <p:nvSpPr>
          <p:cNvPr id="3" name="Date Placeholder 2"/>
          <p:cNvSpPr>
            <a:spLocks noGrp="1"/>
          </p:cNvSpPr>
          <p:nvPr>
            <p:ph type="dt" sz="half" idx="10"/>
          </p:nvPr>
        </p:nvSpPr>
        <p:spPr>
          <a:xfrm>
            <a:off x="6583680" y="612648"/>
            <a:ext cx="957264" cy="457200"/>
          </a:xfrm>
        </p:spPr>
        <p:txBody>
          <a:bodyPr/>
          <a:lstStyle/>
          <a:p>
            <a:fld id="{1D8BD707-D9CF-40AE-B4C6-C98DA3205C09}" type="datetimeFigureOut">
              <a:rPr lang="en-US" smtClean="0"/>
              <a:pPr/>
              <a:t>10/31/2019</a:t>
            </a:fld>
            <a:endParaRPr lang="en-US"/>
          </a:p>
        </p:txBody>
      </p:sp>
      <p:sp>
        <p:nvSpPr>
          <p:cNvPr id="4" name="Footer Placeholder 3"/>
          <p:cNvSpPr>
            <a:spLocks noGrp="1"/>
          </p:cNvSpPr>
          <p:nvPr>
            <p:ph type="ftr" sz="quarter" idx="11"/>
          </p:nvPr>
        </p:nvSpPr>
        <p:spPr>
          <a:xfrm>
            <a:off x="5257800" y="612648"/>
            <a:ext cx="1325880" cy="457200"/>
          </a:xfrm>
        </p:spPr>
        <p:txBody>
          <a:bodyPr/>
          <a:lstStyle/>
          <a:p>
            <a:endParaRPr lang="en-US"/>
          </a:p>
        </p:txBody>
      </p:sp>
      <p:sp>
        <p:nvSpPr>
          <p:cNvPr id="5" name="Slide Number Placeholder 4"/>
          <p:cNvSpPr>
            <a:spLocks noGrp="1"/>
          </p:cNvSpPr>
          <p:nvPr>
            <p:ph type="sldNum" sz="quarter" idx="12"/>
          </p:nvPr>
        </p:nvSpPr>
        <p:spPr>
          <a:xfrm>
            <a:off x="8174736" y="2272"/>
            <a:ext cx="762000" cy="365760"/>
          </a:xfrm>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10/31/2019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353496" y="1101970"/>
            <a:ext cx="3383280" cy="877824"/>
          </a:xfrm>
        </p:spPr>
        <p:txBody>
          <a:bodyPr anchor="b"/>
          <a:lstStyle>
            <a:lvl1pPr algn="l">
              <a:buNone/>
              <a:defRPr sz="1800" b="1"/>
            </a:lvl1pPr>
          </a:lstStyle>
          <a:p>
            <a:r>
              <a:rPr kumimoji="0" lang="en-US"/>
              <a:t>Click to edit Master title style</a:t>
            </a:r>
          </a:p>
        </p:txBody>
      </p:sp>
      <p:sp>
        <p:nvSpPr>
          <p:cNvPr id="3" name="Text Placeholder 2"/>
          <p:cNvSpPr>
            <a:spLocks noGrp="1"/>
          </p:cNvSpPr>
          <p:nvPr>
            <p:ph type="body" idx="2"/>
          </p:nvPr>
        </p:nvSpPr>
        <p:spPr>
          <a:xfrm>
            <a:off x="5353496" y="2010727"/>
            <a:ext cx="3383280" cy="4617720"/>
          </a:xfrm>
        </p:spPr>
        <p:txBody>
          <a:bodyPr/>
          <a:lstStyle>
            <a:lvl1pPr marL="9144" indent="0">
              <a:buNone/>
              <a:defRPr sz="1400"/>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4" name="Content Placeholder 3"/>
          <p:cNvSpPr>
            <a:spLocks noGrp="1"/>
          </p:cNvSpPr>
          <p:nvPr>
            <p:ph sz="half" idx="1"/>
          </p:nvPr>
        </p:nvSpPr>
        <p:spPr>
          <a:xfrm>
            <a:off x="152400" y="776287"/>
            <a:ext cx="5102352" cy="5852160"/>
          </a:xfrm>
        </p:spPr>
        <p:txBody>
          <a:bodyPr/>
          <a:lstStyle>
            <a:lvl1pPr>
              <a:defRPr sz="3200"/>
            </a:lvl1pPr>
            <a:lvl2pPr>
              <a:defRPr sz="2800"/>
            </a:lvl2pPr>
            <a:lvl3pPr>
              <a:defRPr sz="2400"/>
            </a:lvl3pPr>
            <a:lvl4pPr>
              <a:defRPr sz="2000"/>
            </a:lvl4pPr>
            <a:lvl5pPr>
              <a:defRPr sz="20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1D8BD707-D9CF-40AE-B4C6-C98DA3205C09}" type="datetimeFigureOut">
              <a:rPr lang="en-US" smtClean="0"/>
              <a:pPr/>
              <a:t>10/31/2019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440434" y="1109160"/>
            <a:ext cx="586803" cy="4681637"/>
          </a:xfrm>
        </p:spPr>
        <p:txBody>
          <a:bodyPr vert="vert270" lIns="45720" tIns="0" rIns="45720" anchor="t"/>
          <a:lstStyle>
            <a:lvl1pPr algn="ctr">
              <a:buNone/>
              <a:defRPr sz="2000" b="1"/>
            </a:lvl1pPr>
          </a:lstStyle>
          <a:p>
            <a:r>
              <a:rPr kumimoji="0" lang="en-US"/>
              <a:t>Click to edit Master title style</a:t>
            </a:r>
          </a:p>
        </p:txBody>
      </p:sp>
      <p:sp>
        <p:nvSpPr>
          <p:cNvPr id="3" name="Picture Placeholder 2"/>
          <p:cNvSpPr>
            <a:spLocks noGrp="1"/>
          </p:cNvSpPr>
          <p:nvPr>
            <p:ph type="pic" idx="1"/>
          </p:nvPr>
        </p:nvSpPr>
        <p:spPr>
          <a:xfrm>
            <a:off x="403671" y="1143000"/>
            <a:ext cx="4572000" cy="4572000"/>
          </a:xfrm>
          <a:solidFill>
            <a:srgbClr val="EAEAEA"/>
          </a:solidFill>
          <a:ln w="50800">
            <a:solidFill>
              <a:srgbClr val="FFFFFF"/>
            </a:solidFill>
            <a:miter lim="800000"/>
          </a:ln>
          <a:effectLst>
            <a:outerShdw blurRad="57150" dist="31750" dir="4800000" algn="tl" rotWithShape="0">
              <a:srgbClr val="000000">
                <a:alpha val="25000"/>
              </a:srgbClr>
            </a:outerShdw>
          </a:effectLst>
          <a:scene3d>
            <a:camera prst="orthographicFront"/>
            <a:lightRig rig="twoPt" dir="t">
              <a:rot lat="0" lon="0" rev="7200000"/>
            </a:lightRig>
          </a:scene3d>
          <a:sp3d contourW="2540">
            <a:bevelT w="25400" h="19050"/>
            <a:contourClr>
              <a:srgbClr val="AEAEAE"/>
            </a:contourClr>
          </a:sp3d>
        </p:spPr>
        <p:txBody>
          <a:bodyPr/>
          <a:lstStyle>
            <a:lvl1pPr marL="0" indent="0">
              <a:buNone/>
              <a:defRPr sz="3200"/>
            </a:lvl1pPr>
          </a:lstStyle>
          <a:p>
            <a:r>
              <a:rPr kumimoji="0" lang="en-US"/>
              <a:t>Click icon to add picture</a:t>
            </a:r>
            <a:endParaRPr kumimoji="0" lang="en-US" dirty="0"/>
          </a:p>
        </p:txBody>
      </p:sp>
      <p:sp>
        <p:nvSpPr>
          <p:cNvPr id="4" name="Text Placeholder 3"/>
          <p:cNvSpPr>
            <a:spLocks noGrp="1"/>
          </p:cNvSpPr>
          <p:nvPr>
            <p:ph type="body" sz="half" idx="2"/>
          </p:nvPr>
        </p:nvSpPr>
        <p:spPr>
          <a:xfrm>
            <a:off x="6088443" y="3274308"/>
            <a:ext cx="2590800" cy="2516489"/>
          </a:xfrm>
        </p:spPr>
        <p:txBody>
          <a:bodyPr lIns="0" tIns="0" rIns="45720" anchor="t"/>
          <a:lstStyle>
            <a:lvl1pPr marL="0" indent="0">
              <a:lnSpc>
                <a:spcPct val="100000"/>
              </a:lnSpc>
              <a:spcBef>
                <a:spcPts val="0"/>
              </a:spcBef>
              <a:buFontTx/>
              <a:buNone/>
              <a:defRPr sz="1300"/>
            </a:lvl1pPr>
            <a:lvl2pPr>
              <a:buFontTx/>
              <a:buNone/>
              <a:defRPr sz="1200"/>
            </a:lvl2pPr>
            <a:lvl3pPr>
              <a:buFontTx/>
              <a:buNone/>
              <a:defRPr sz="1000"/>
            </a:lvl3pPr>
            <a:lvl4pPr>
              <a:buFontTx/>
              <a:buNone/>
              <a:defRPr sz="900"/>
            </a:lvl4pPr>
            <a:lvl5pPr>
              <a:buFontTx/>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10/31/2019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8" name="Rectangle 27"/>
          <p:cNvSpPr/>
          <p:nvPr/>
        </p:nvSpPr>
        <p:spPr>
          <a:xfrm>
            <a:off x="1" y="366818"/>
            <a:ext cx="9144000" cy="84407"/>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9" name="Rectangle 28"/>
          <p:cNvSpPr/>
          <p:nvPr/>
        </p:nvSpPr>
        <p:spPr>
          <a:xfrm>
            <a:off x="0" y="-1"/>
            <a:ext cx="9144000" cy="310663"/>
          </a:xfrm>
          <a:prstGeom prst="rect">
            <a:avLst/>
          </a:prstGeom>
          <a:solidFill>
            <a:schemeClr val="tx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0" name="Rectangle 29"/>
          <p:cNvSpPr/>
          <p:nvPr/>
        </p:nvSpPr>
        <p:spPr>
          <a:xfrm>
            <a:off x="0" y="308276"/>
            <a:ext cx="9144001" cy="91441"/>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1" name="Rectangle 30"/>
          <p:cNvSpPr/>
          <p:nvPr/>
        </p:nvSpPr>
        <p:spPr>
          <a:xfrm flipV="1">
            <a:off x="5410182" y="360246"/>
            <a:ext cx="3733819" cy="91087"/>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2" name="Rectangle 31"/>
          <p:cNvSpPr/>
          <p:nvPr/>
        </p:nvSpPr>
        <p:spPr>
          <a:xfrm flipV="1">
            <a:off x="5410200" y="440112"/>
            <a:ext cx="3733801" cy="180035"/>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useBgFill="1">
        <p:nvSpPr>
          <p:cNvPr id="33" name="Rounded Rectangle 32"/>
          <p:cNvSpPr/>
          <p:nvPr/>
        </p:nvSpPr>
        <p:spPr bwMode="white">
          <a:xfrm>
            <a:off x="5407339" y="497504"/>
            <a:ext cx="3063240" cy="27432"/>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useBgFill="1">
        <p:nvSpPr>
          <p:cNvPr id="34" name="Rounded Rectangle 33"/>
          <p:cNvSpPr/>
          <p:nvPr/>
        </p:nvSpPr>
        <p:spPr bwMode="white">
          <a:xfrm>
            <a:off x="7373646" y="588943"/>
            <a:ext cx="1600200" cy="36576"/>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5" name="Rectangle 34"/>
          <p:cNvSpPr/>
          <p:nvPr/>
        </p:nvSpPr>
        <p:spPr bwMode="invGray">
          <a:xfrm>
            <a:off x="9084966" y="-2001"/>
            <a:ext cx="57626" cy="621792"/>
          </a:xfrm>
          <a:prstGeom prst="rect">
            <a:avLst/>
          </a:prstGeom>
          <a:solidFill>
            <a:srgbClr val="FFFFFF">
              <a:alpha val="65098"/>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36" name="Rectangle 35"/>
          <p:cNvSpPr/>
          <p:nvPr/>
        </p:nvSpPr>
        <p:spPr bwMode="invGray">
          <a:xfrm>
            <a:off x="9044481" y="-2001"/>
            <a:ext cx="27432" cy="621792"/>
          </a:xfrm>
          <a:prstGeom prst="rect">
            <a:avLst/>
          </a:prstGeom>
          <a:solidFill>
            <a:srgbClr val="FFFFFF">
              <a:alpha val="65098"/>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37" name="Rectangle 36"/>
          <p:cNvSpPr/>
          <p:nvPr/>
        </p:nvSpPr>
        <p:spPr bwMode="invGray">
          <a:xfrm>
            <a:off x="9025428" y="-2001"/>
            <a:ext cx="9144" cy="621792"/>
          </a:xfrm>
          <a:prstGeom prst="rect">
            <a:avLst/>
          </a:prstGeom>
          <a:solidFill>
            <a:srgbClr val="FFFFFF">
              <a:alpha val="6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8" name="Rectangle 37"/>
          <p:cNvSpPr/>
          <p:nvPr/>
        </p:nvSpPr>
        <p:spPr bwMode="invGray">
          <a:xfrm>
            <a:off x="8975423" y="-2001"/>
            <a:ext cx="27432" cy="621792"/>
          </a:xfrm>
          <a:prstGeom prst="rect">
            <a:avLst/>
          </a:prstGeom>
          <a:solidFill>
            <a:srgbClr val="FFFFFF">
              <a:alpha val="4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9" name="Rectangle 38"/>
          <p:cNvSpPr/>
          <p:nvPr/>
        </p:nvSpPr>
        <p:spPr bwMode="invGray">
          <a:xfrm>
            <a:off x="8915677" y="380"/>
            <a:ext cx="54864" cy="585216"/>
          </a:xfrm>
          <a:prstGeom prst="rect">
            <a:avLst/>
          </a:prstGeom>
          <a:solidFill>
            <a:srgbClr val="FFFFFF">
              <a:alpha val="2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40" name="Rectangle 39"/>
          <p:cNvSpPr/>
          <p:nvPr/>
        </p:nvSpPr>
        <p:spPr bwMode="invGray">
          <a:xfrm>
            <a:off x="8873475" y="380"/>
            <a:ext cx="9144" cy="585216"/>
          </a:xfrm>
          <a:prstGeom prst="rect">
            <a:avLst/>
          </a:prstGeom>
          <a:solidFill>
            <a:srgbClr val="FFFFFF">
              <a:alpha val="30196"/>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2" name="Title Placeholder 21"/>
          <p:cNvSpPr>
            <a:spLocks noGrp="1"/>
          </p:cNvSpPr>
          <p:nvPr>
            <p:ph type="title"/>
          </p:nvPr>
        </p:nvSpPr>
        <p:spPr>
          <a:xfrm>
            <a:off x="457200" y="1143000"/>
            <a:ext cx="8229600" cy="1066800"/>
          </a:xfrm>
          <a:prstGeom prst="rect">
            <a:avLst/>
          </a:prstGeom>
        </p:spPr>
        <p:txBody>
          <a:bodyPr vert="horz" anchor="ctr">
            <a:normAutofit/>
          </a:bodyPr>
          <a:lstStyle/>
          <a:p>
            <a:r>
              <a:rPr kumimoji="0" lang="en-US"/>
              <a:t>Click to edit Master title style</a:t>
            </a:r>
          </a:p>
        </p:txBody>
      </p:sp>
      <p:sp>
        <p:nvSpPr>
          <p:cNvPr id="13" name="Text Placeholder 12"/>
          <p:cNvSpPr>
            <a:spLocks noGrp="1"/>
          </p:cNvSpPr>
          <p:nvPr>
            <p:ph type="body" idx="1"/>
          </p:nvPr>
        </p:nvSpPr>
        <p:spPr>
          <a:xfrm>
            <a:off x="457200" y="2249424"/>
            <a:ext cx="8229600" cy="4325112"/>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4" name="Date Placeholder 13"/>
          <p:cNvSpPr>
            <a:spLocks noGrp="1"/>
          </p:cNvSpPr>
          <p:nvPr>
            <p:ph type="dt" sz="half" idx="2"/>
          </p:nvPr>
        </p:nvSpPr>
        <p:spPr>
          <a:xfrm>
            <a:off x="6586536" y="612648"/>
            <a:ext cx="957264" cy="457200"/>
          </a:xfrm>
          <a:prstGeom prst="rect">
            <a:avLst/>
          </a:prstGeom>
        </p:spPr>
        <p:txBody>
          <a:bodyPr vert="horz"/>
          <a:lstStyle>
            <a:lvl1pPr algn="l" eaLnBrk="1" latinLnBrk="0" hangingPunct="1">
              <a:defRPr kumimoji="0" sz="800">
                <a:solidFill>
                  <a:schemeClr val="accent2"/>
                </a:solidFill>
              </a:defRPr>
            </a:lvl1pPr>
          </a:lstStyle>
          <a:p>
            <a:fld id="{1D8BD707-D9CF-40AE-B4C6-C98DA3205C09}" type="datetimeFigureOut">
              <a:rPr lang="en-US" smtClean="0"/>
              <a:pPr/>
              <a:t>10/31/2019</a:t>
            </a:fld>
            <a:endParaRPr lang="en-US"/>
          </a:p>
        </p:txBody>
      </p:sp>
      <p:sp>
        <p:nvSpPr>
          <p:cNvPr id="3" name="Footer Placeholder 2"/>
          <p:cNvSpPr>
            <a:spLocks noGrp="1"/>
          </p:cNvSpPr>
          <p:nvPr>
            <p:ph type="ftr" sz="quarter" idx="3"/>
          </p:nvPr>
        </p:nvSpPr>
        <p:spPr>
          <a:xfrm>
            <a:off x="5257800" y="612648"/>
            <a:ext cx="1325880" cy="457200"/>
          </a:xfrm>
          <a:prstGeom prst="rect">
            <a:avLst/>
          </a:prstGeom>
        </p:spPr>
        <p:txBody>
          <a:bodyPr vert="horz"/>
          <a:lstStyle>
            <a:lvl1pPr algn="r" eaLnBrk="1" latinLnBrk="0" hangingPunct="1">
              <a:defRPr kumimoji="0" sz="800">
                <a:solidFill>
                  <a:schemeClr val="accent2"/>
                </a:solidFill>
              </a:defRPr>
            </a:lvl1pPr>
          </a:lstStyle>
          <a:p>
            <a:endParaRPr lang="en-US"/>
          </a:p>
        </p:txBody>
      </p:sp>
      <p:sp>
        <p:nvSpPr>
          <p:cNvPr id="23" name="Slide Number Placeholder 22"/>
          <p:cNvSpPr>
            <a:spLocks noGrp="1"/>
          </p:cNvSpPr>
          <p:nvPr>
            <p:ph type="sldNum" sz="quarter" idx="4"/>
          </p:nvPr>
        </p:nvSpPr>
        <p:spPr>
          <a:xfrm>
            <a:off x="8174736" y="2272"/>
            <a:ext cx="762000" cy="365760"/>
          </a:xfrm>
          <a:prstGeom prst="rect">
            <a:avLst/>
          </a:prstGeom>
        </p:spPr>
        <p:txBody>
          <a:bodyPr vert="horz" anchor="b"/>
          <a:lstStyle>
            <a:lvl1pPr algn="r" eaLnBrk="1" latinLnBrk="0" hangingPunct="1">
              <a:defRPr kumimoji="0" sz="1800">
                <a:solidFill>
                  <a:srgbClr val="FFFFFF"/>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rtl="0" eaLnBrk="1" latinLnBrk="0" hangingPunct="1">
        <a:spcBef>
          <a:spcPct val="0"/>
        </a:spcBef>
        <a:buNone/>
        <a:defRPr kumimoji="0" sz="4000" kern="1200">
          <a:solidFill>
            <a:schemeClr val="tx2"/>
          </a:solidFill>
          <a:latin typeface="+mj-lt"/>
          <a:ea typeface="+mj-ea"/>
          <a:cs typeface="+mj-cs"/>
        </a:defRPr>
      </a:lvl1pPr>
    </p:titleStyle>
    <p:body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github.com/Microsoft/cntk" TargetMode="External"/><Relationship Id="rId2" Type="http://schemas.openxmlformats.org/officeDocument/2006/relationships/hyperlink" Target="https://github.com/tensorflow/tensorflow" TargetMode="Externa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hyperlink" Target="https://github.com/Theano/Theano"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8.tiff"/><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29.tiff"/><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image" Target="../media/image30.tif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image" Target="../media/image32.tif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s://keras.io/zh/optimizers/" TargetMode="External"/><Relationship Id="rId2" Type="http://schemas.openxmlformats.org/officeDocument/2006/relationships/image" Target="../media/image34.png"/><Relationship Id="rId1" Type="http://schemas.openxmlformats.org/officeDocument/2006/relationships/slideLayout" Target="../slideLayouts/slideLayout2.xml"/><Relationship Id="rId5" Type="http://schemas.openxmlformats.org/officeDocument/2006/relationships/hyperlink" Target="https://keras.io/zh/callbacks/" TargetMode="External"/><Relationship Id="rId4" Type="http://schemas.openxmlformats.org/officeDocument/2006/relationships/hyperlink" Target="https://keras.io/zh/models/model/" TargetMode="External"/></Relationships>
</file>

<file path=ppt/slides/_rels/slide3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ctrTitle"/>
          </p:nvPr>
        </p:nvSpPr>
        <p:spPr>
          <a:xfrm>
            <a:off x="457200" y="228600"/>
            <a:ext cx="8534400" cy="2917825"/>
          </a:xfrm>
        </p:spPr>
        <p:txBody>
          <a:bodyPr>
            <a:noAutofit/>
          </a:bodyPr>
          <a:lstStyle/>
          <a:p>
            <a:pPr algn="ctr" hangingPunct="0"/>
            <a:r>
              <a:rPr lang="en-US" sz="7200" b="1" dirty="0"/>
              <a:t>Application of CNN on </a:t>
            </a:r>
            <a:r>
              <a:rPr lang="en-US" sz="7200" b="1" dirty="0" err="1"/>
              <a:t>Keras</a:t>
            </a:r>
            <a:r>
              <a:rPr lang="en-US" sz="7200" b="1" dirty="0"/>
              <a:t> </a:t>
            </a:r>
            <a:endParaRPr lang="en-US" sz="7200" dirty="0"/>
          </a:p>
        </p:txBody>
      </p:sp>
      <p:sp>
        <p:nvSpPr>
          <p:cNvPr id="5" name="Rectangle 9"/>
          <p:cNvSpPr>
            <a:spLocks noChangeArrowheads="1"/>
          </p:cNvSpPr>
          <p:nvPr/>
        </p:nvSpPr>
        <p:spPr bwMode="auto">
          <a:xfrm>
            <a:off x="-533400" y="3810000"/>
            <a:ext cx="7620000" cy="3151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a:spcBef>
                <a:spcPct val="10000"/>
              </a:spcBef>
              <a:spcAft>
                <a:spcPct val="20000"/>
              </a:spcAft>
              <a:buClr>
                <a:schemeClr val="accent1"/>
              </a:buClr>
              <a:buSzPct val="75000"/>
              <a:buFont typeface="Monotype Sorts" charset="2"/>
              <a:buChar char="l"/>
              <a:defRPr kumimoji="1" sz="3600">
                <a:solidFill>
                  <a:schemeClr val="tx1"/>
                </a:solidFill>
                <a:latin typeface="Arial" charset="0"/>
                <a:ea typeface="ＭＳ Ｐゴシック" charset="-128"/>
              </a:defRPr>
            </a:lvl1pPr>
            <a:lvl2pPr marL="742950" indent="-285750">
              <a:spcBef>
                <a:spcPct val="10000"/>
              </a:spcBef>
              <a:spcAft>
                <a:spcPct val="20000"/>
              </a:spcAft>
              <a:buClr>
                <a:schemeClr val="accent1"/>
              </a:buClr>
              <a:buSzPct val="110000"/>
              <a:buFont typeface="Monotype Sorts" charset="2"/>
              <a:buChar char="å"/>
              <a:defRPr kumimoji="1" sz="2800">
                <a:solidFill>
                  <a:schemeClr val="tx1"/>
                </a:solidFill>
                <a:latin typeface="Arial" charset="0"/>
                <a:ea typeface="ＭＳ Ｐゴシック" charset="-128"/>
              </a:defRPr>
            </a:lvl2pPr>
            <a:lvl3pPr marL="1143000" indent="-228600">
              <a:spcBef>
                <a:spcPct val="10000"/>
              </a:spcBef>
              <a:spcAft>
                <a:spcPct val="20000"/>
              </a:spcAft>
              <a:buClr>
                <a:schemeClr val="accent1"/>
              </a:buClr>
              <a:buSzPct val="75000"/>
              <a:buFont typeface="Monotype Sorts" charset="2"/>
              <a:buChar char="X"/>
              <a:defRPr kumimoji="1" sz="2400">
                <a:solidFill>
                  <a:schemeClr val="tx1"/>
                </a:solidFill>
                <a:latin typeface="Arial" charset="0"/>
                <a:ea typeface="ＭＳ Ｐゴシック" charset="-128"/>
              </a:defRPr>
            </a:lvl3pPr>
            <a:lvl4pPr marL="1600200" indent="-228600">
              <a:spcBef>
                <a:spcPct val="10000"/>
              </a:spcBef>
              <a:spcAft>
                <a:spcPct val="20000"/>
              </a:spcAft>
              <a:buClr>
                <a:schemeClr val="accent1"/>
              </a:buClr>
              <a:buFont typeface="Monotype Sorts" charset="2"/>
              <a:buChar char="â"/>
              <a:defRPr kumimoji="1" sz="2000">
                <a:solidFill>
                  <a:schemeClr val="tx1"/>
                </a:solidFill>
                <a:latin typeface="Arial" charset="0"/>
                <a:ea typeface="ＭＳ Ｐゴシック" charset="-128"/>
              </a:defRPr>
            </a:lvl4pPr>
            <a:lvl5pPr marL="2057400" indent="-228600">
              <a:spcBef>
                <a:spcPct val="10000"/>
              </a:spcBef>
              <a:spcAft>
                <a:spcPct val="20000"/>
              </a:spcAft>
              <a:buClr>
                <a:schemeClr val="accent1"/>
              </a:buClr>
              <a:buFont typeface="Monotype Sorts" charset="2"/>
              <a:buChar char="Õ"/>
              <a:defRPr kumimoji="1" sz="2000">
                <a:solidFill>
                  <a:schemeClr val="tx1"/>
                </a:solidFill>
                <a:latin typeface="Arial" charset="0"/>
                <a:ea typeface="ＭＳ Ｐゴシック" charset="-128"/>
              </a:defRPr>
            </a:lvl5pPr>
            <a:lvl6pPr marL="2514600" indent="-228600" eaLnBrk="0" fontAlgn="base" hangingPunct="0">
              <a:spcBef>
                <a:spcPct val="10000"/>
              </a:spcBef>
              <a:spcAft>
                <a:spcPct val="20000"/>
              </a:spcAft>
              <a:buClr>
                <a:schemeClr val="accent1"/>
              </a:buClr>
              <a:buFont typeface="Monotype Sorts" charset="2"/>
              <a:buChar char="Õ"/>
              <a:defRPr kumimoji="1" sz="2000">
                <a:solidFill>
                  <a:schemeClr val="tx1"/>
                </a:solidFill>
                <a:latin typeface="Arial" charset="0"/>
                <a:ea typeface="ＭＳ Ｐゴシック" charset="-128"/>
              </a:defRPr>
            </a:lvl6pPr>
            <a:lvl7pPr marL="2971800" indent="-228600" eaLnBrk="0" fontAlgn="base" hangingPunct="0">
              <a:spcBef>
                <a:spcPct val="10000"/>
              </a:spcBef>
              <a:spcAft>
                <a:spcPct val="20000"/>
              </a:spcAft>
              <a:buClr>
                <a:schemeClr val="accent1"/>
              </a:buClr>
              <a:buFont typeface="Monotype Sorts" charset="2"/>
              <a:buChar char="Õ"/>
              <a:defRPr kumimoji="1" sz="2000">
                <a:solidFill>
                  <a:schemeClr val="tx1"/>
                </a:solidFill>
                <a:latin typeface="Arial" charset="0"/>
                <a:ea typeface="ＭＳ Ｐゴシック" charset="-128"/>
              </a:defRPr>
            </a:lvl7pPr>
            <a:lvl8pPr marL="3429000" indent="-228600" eaLnBrk="0" fontAlgn="base" hangingPunct="0">
              <a:spcBef>
                <a:spcPct val="10000"/>
              </a:spcBef>
              <a:spcAft>
                <a:spcPct val="20000"/>
              </a:spcAft>
              <a:buClr>
                <a:schemeClr val="accent1"/>
              </a:buClr>
              <a:buFont typeface="Monotype Sorts" charset="2"/>
              <a:buChar char="Õ"/>
              <a:defRPr kumimoji="1" sz="2000">
                <a:solidFill>
                  <a:schemeClr val="tx1"/>
                </a:solidFill>
                <a:latin typeface="Arial" charset="0"/>
                <a:ea typeface="ＭＳ Ｐゴシック" charset="-128"/>
              </a:defRPr>
            </a:lvl8pPr>
            <a:lvl9pPr marL="3886200" indent="-228600" eaLnBrk="0" fontAlgn="base" hangingPunct="0">
              <a:spcBef>
                <a:spcPct val="10000"/>
              </a:spcBef>
              <a:spcAft>
                <a:spcPct val="20000"/>
              </a:spcAft>
              <a:buClr>
                <a:schemeClr val="accent1"/>
              </a:buClr>
              <a:buFont typeface="Monotype Sorts" charset="2"/>
              <a:buChar char="Õ"/>
              <a:defRPr kumimoji="1" sz="2000">
                <a:solidFill>
                  <a:schemeClr val="tx1"/>
                </a:solidFill>
                <a:latin typeface="Arial" charset="0"/>
                <a:ea typeface="ＭＳ Ｐゴシック" charset="-128"/>
              </a:defRPr>
            </a:lvl9pPr>
          </a:lstStyle>
          <a:p>
            <a:pPr>
              <a:lnSpc>
                <a:spcPct val="30000"/>
              </a:lnSpc>
              <a:spcBef>
                <a:spcPct val="50000"/>
              </a:spcBef>
              <a:spcAft>
                <a:spcPct val="0"/>
              </a:spcAft>
              <a:buClrTx/>
              <a:buSzTx/>
              <a:buFontTx/>
              <a:buNone/>
            </a:pPr>
            <a:endParaRPr kumimoji="0" lang="zh-CN" altLang="en-US" sz="3200" dirty="0"/>
          </a:p>
          <a:p>
            <a:pPr algn="ctr">
              <a:lnSpc>
                <a:spcPct val="30000"/>
              </a:lnSpc>
              <a:spcBef>
                <a:spcPct val="50000"/>
              </a:spcBef>
              <a:spcAft>
                <a:spcPct val="0"/>
              </a:spcAft>
              <a:buClrTx/>
              <a:buSzTx/>
              <a:buFontTx/>
              <a:buNone/>
            </a:pPr>
            <a:r>
              <a:rPr kumimoji="0" lang="en-US" altLang="zh-CN" b="1" dirty="0"/>
              <a:t>Dong Xu</a:t>
            </a:r>
          </a:p>
          <a:p>
            <a:pPr algn="ctr">
              <a:lnSpc>
                <a:spcPct val="30000"/>
              </a:lnSpc>
              <a:spcBef>
                <a:spcPct val="50000"/>
              </a:spcBef>
              <a:spcAft>
                <a:spcPct val="0"/>
              </a:spcAft>
              <a:buClrTx/>
              <a:buSzTx/>
              <a:buFontTx/>
              <a:buNone/>
            </a:pPr>
            <a:r>
              <a:rPr kumimoji="0" lang="en-US" altLang="zh-CN" sz="1200" dirty="0"/>
              <a:t> </a:t>
            </a:r>
          </a:p>
          <a:p>
            <a:pPr algn="ctr">
              <a:lnSpc>
                <a:spcPct val="30000"/>
              </a:lnSpc>
              <a:spcBef>
                <a:spcPct val="50000"/>
              </a:spcBef>
              <a:spcAft>
                <a:spcPct val="0"/>
              </a:spcAft>
              <a:buClrTx/>
              <a:buSzTx/>
              <a:buFontTx/>
              <a:buNone/>
            </a:pPr>
            <a:r>
              <a:rPr kumimoji="0" lang="en-US" altLang="zh-CN" sz="1000" dirty="0"/>
              <a:t> </a:t>
            </a:r>
          </a:p>
          <a:p>
            <a:pPr algn="ctr">
              <a:lnSpc>
                <a:spcPct val="50000"/>
              </a:lnSpc>
              <a:spcBef>
                <a:spcPct val="50000"/>
              </a:spcBef>
              <a:spcAft>
                <a:spcPct val="0"/>
              </a:spcAft>
              <a:buClrTx/>
              <a:buSzTx/>
              <a:buFontTx/>
              <a:buNone/>
            </a:pPr>
            <a:r>
              <a:rPr kumimoji="0" lang="en-US" altLang="zh-CN" sz="2600" i="1" dirty="0"/>
              <a:t>EECS Department</a:t>
            </a:r>
          </a:p>
          <a:p>
            <a:pPr algn="ctr">
              <a:lnSpc>
                <a:spcPct val="50000"/>
              </a:lnSpc>
              <a:spcBef>
                <a:spcPct val="50000"/>
              </a:spcBef>
              <a:spcAft>
                <a:spcPct val="0"/>
              </a:spcAft>
              <a:buClrTx/>
              <a:buSzTx/>
              <a:buFontTx/>
              <a:buNone/>
            </a:pPr>
            <a:r>
              <a:rPr kumimoji="0" lang="en-US" altLang="zh-CN" sz="2600" i="1" dirty="0"/>
              <a:t> C. S. Bond Life Sciences Center</a:t>
            </a:r>
          </a:p>
          <a:p>
            <a:pPr algn="ctr">
              <a:lnSpc>
                <a:spcPct val="50000"/>
              </a:lnSpc>
              <a:spcBef>
                <a:spcPct val="50000"/>
              </a:spcBef>
              <a:spcAft>
                <a:spcPct val="0"/>
              </a:spcAft>
              <a:buClrTx/>
              <a:buSzTx/>
              <a:buFontTx/>
              <a:buNone/>
            </a:pPr>
            <a:r>
              <a:rPr kumimoji="0" lang="en-US" altLang="zh-CN" sz="2600" i="1" dirty="0"/>
              <a:t>Informatics Institute</a:t>
            </a:r>
          </a:p>
          <a:p>
            <a:pPr algn="ctr">
              <a:lnSpc>
                <a:spcPct val="50000"/>
              </a:lnSpc>
              <a:spcBef>
                <a:spcPct val="50000"/>
              </a:spcBef>
              <a:spcAft>
                <a:spcPct val="0"/>
              </a:spcAft>
              <a:buClrTx/>
              <a:buSzTx/>
              <a:buFontTx/>
              <a:buNone/>
            </a:pPr>
            <a:r>
              <a:rPr kumimoji="0" lang="en-US" altLang="zh-CN" sz="2600" i="1" dirty="0"/>
              <a:t>University of Missouri, Columbia</a:t>
            </a:r>
          </a:p>
          <a:p>
            <a:pPr algn="ctr">
              <a:lnSpc>
                <a:spcPct val="50000"/>
              </a:lnSpc>
              <a:spcBef>
                <a:spcPct val="50000"/>
              </a:spcBef>
              <a:spcAft>
                <a:spcPct val="0"/>
              </a:spcAft>
              <a:buClrTx/>
              <a:buSzTx/>
              <a:buFontTx/>
              <a:buNone/>
            </a:pPr>
            <a:r>
              <a:rPr kumimoji="0" lang="en-US" altLang="zh-CN" sz="2600" i="1" dirty="0"/>
              <a:t>http://</a:t>
            </a:r>
            <a:r>
              <a:rPr kumimoji="0" lang="en-US" altLang="zh-CN" sz="2600" i="1" dirty="0" err="1"/>
              <a:t>digbio.missouri.edu</a:t>
            </a:r>
            <a:endParaRPr kumimoji="0" lang="en-US" altLang="zh-CN" sz="2600" i="1" dirty="0"/>
          </a:p>
          <a:p>
            <a:pPr algn="ctr">
              <a:lnSpc>
                <a:spcPct val="30000"/>
              </a:lnSpc>
              <a:spcBef>
                <a:spcPct val="50000"/>
              </a:spcBef>
              <a:spcAft>
                <a:spcPct val="0"/>
              </a:spcAft>
              <a:buClrTx/>
              <a:buSzTx/>
              <a:buFontTx/>
              <a:buNone/>
            </a:pPr>
            <a:r>
              <a:rPr kumimoji="0" lang="en-US" altLang="zh-CN" sz="1600" i="1" dirty="0"/>
              <a:t> </a:t>
            </a:r>
          </a:p>
        </p:txBody>
      </p:sp>
      <p:pic>
        <p:nvPicPr>
          <p:cNvPr id="6" name="Picture 5"/>
          <p:cNvPicPr>
            <a:picLocks noChangeAspect="1"/>
          </p:cNvPicPr>
          <p:nvPr/>
        </p:nvPicPr>
        <p:blipFill rotWithShape="1">
          <a:blip r:embed="rId2"/>
          <a:srcRect l="15085" t="12436" r="14512" b="17620"/>
          <a:stretch/>
        </p:blipFill>
        <p:spPr>
          <a:xfrm>
            <a:off x="6553200" y="4495800"/>
            <a:ext cx="1905000" cy="2021633"/>
          </a:xfrm>
          <a:prstGeom prst="rect">
            <a:avLst/>
          </a:prstGeom>
        </p:spPr>
      </p:pic>
    </p:spTree>
    <p:extLst>
      <p:ext uri="{BB962C8B-B14F-4D97-AF65-F5344CB8AC3E}">
        <p14:creationId xmlns:p14="http://schemas.microsoft.com/office/powerpoint/2010/main" val="11141052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0152D78-AE9E-4F39-B9A6-DDC01ADC3891}"/>
              </a:ext>
            </a:extLst>
          </p:cNvPr>
          <p:cNvSpPr>
            <a:spLocks noGrp="1"/>
          </p:cNvSpPr>
          <p:nvPr>
            <p:ph idx="1"/>
          </p:nvPr>
        </p:nvSpPr>
        <p:spPr/>
        <p:txBody>
          <a:bodyPr>
            <a:normAutofit lnSpcReduction="10000"/>
          </a:bodyPr>
          <a:lstStyle/>
          <a:p>
            <a:r>
              <a:rPr lang="zh-CN" altLang="en-US" dirty="0"/>
              <a:t>优点</a:t>
            </a:r>
            <a:endParaRPr lang="en-US" altLang="zh-CN" dirty="0"/>
          </a:p>
          <a:p>
            <a:pPr lvl="1"/>
            <a:r>
              <a:rPr lang="zh-CN" altLang="en-US" dirty="0"/>
              <a:t>类 </a:t>
            </a:r>
            <a:r>
              <a:rPr lang="en-US" altLang="zh-CN" dirty="0"/>
              <a:t>Python </a:t>
            </a:r>
            <a:r>
              <a:rPr lang="zh-CN" altLang="en-US" dirty="0"/>
              <a:t>的代码 </a:t>
            </a:r>
            <a:r>
              <a:rPr lang="en-US" altLang="zh-CN" dirty="0"/>
              <a:t>- </a:t>
            </a:r>
            <a:r>
              <a:rPr lang="en-US" dirty="0" err="1"/>
              <a:t>PyTorch</a:t>
            </a:r>
            <a:r>
              <a:rPr lang="en-US" dirty="0"/>
              <a:t> </a:t>
            </a:r>
            <a:r>
              <a:rPr lang="zh-CN" altLang="en-US" dirty="0"/>
              <a:t>本质上是支持 </a:t>
            </a:r>
            <a:r>
              <a:rPr lang="en-US" dirty="0"/>
              <a:t>GPU </a:t>
            </a:r>
            <a:r>
              <a:rPr lang="zh-CN" altLang="en-US" dirty="0"/>
              <a:t>的 </a:t>
            </a:r>
            <a:r>
              <a:rPr lang="en-US" dirty="0"/>
              <a:t>NumPy </a:t>
            </a:r>
            <a:r>
              <a:rPr lang="zh-CN" altLang="en-US" dirty="0"/>
              <a:t>替代</a:t>
            </a:r>
            <a:endParaRPr lang="en-US" altLang="zh-CN" dirty="0"/>
          </a:p>
          <a:p>
            <a:pPr lvl="1"/>
            <a:endParaRPr lang="en-US" altLang="zh-CN" dirty="0"/>
          </a:p>
          <a:p>
            <a:pPr lvl="1"/>
            <a:r>
              <a:rPr lang="en-US" altLang="zh-CN" dirty="0"/>
              <a:t>GPU</a:t>
            </a:r>
            <a:r>
              <a:rPr lang="zh-CN" altLang="en-US" dirty="0"/>
              <a:t>相性好 </a:t>
            </a:r>
            <a:r>
              <a:rPr lang="en-US" altLang="zh-CN" dirty="0"/>
              <a:t>—— Nvidia-CUDA</a:t>
            </a:r>
          </a:p>
          <a:p>
            <a:pPr lvl="1"/>
            <a:endParaRPr lang="en-US" altLang="zh-CN" dirty="0"/>
          </a:p>
          <a:p>
            <a:pPr lvl="1"/>
            <a:r>
              <a:rPr lang="zh-CN" altLang="en-US" dirty="0"/>
              <a:t>上手时间快</a:t>
            </a:r>
          </a:p>
          <a:p>
            <a:pPr lvl="1"/>
            <a:endParaRPr lang="en-US" altLang="zh-CN" dirty="0"/>
          </a:p>
          <a:p>
            <a:pPr lvl="1"/>
            <a:r>
              <a:rPr lang="zh-CN" altLang="en-US" dirty="0"/>
              <a:t>更适用于研究、爱好者和小规模项目的快速原型开发</a:t>
            </a:r>
            <a:endParaRPr lang="en-US" dirty="0"/>
          </a:p>
        </p:txBody>
      </p:sp>
      <p:sp>
        <p:nvSpPr>
          <p:cNvPr id="4" name="Rectangle 2">
            <a:extLst>
              <a:ext uri="{FF2B5EF4-FFF2-40B4-BE49-F238E27FC236}">
                <a16:creationId xmlns:a16="http://schemas.microsoft.com/office/drawing/2014/main" id="{874A7D13-11AC-47D7-9EA4-2292F7DF5DA0}"/>
              </a:ext>
            </a:extLst>
          </p:cNvPr>
          <p:cNvSpPr txBox="1">
            <a:spLocks noChangeArrowheads="1"/>
          </p:cNvSpPr>
          <p:nvPr/>
        </p:nvSpPr>
        <p:spPr>
          <a:xfrm>
            <a:off x="457200" y="1143000"/>
            <a:ext cx="8229600" cy="1066800"/>
          </a:xfrm>
          <a:prstGeom prst="rect">
            <a:avLst/>
          </a:prstGeom>
        </p:spPr>
        <p:txBody>
          <a:bodyPr vert="horz" anchor="ctr">
            <a:normAutofit/>
          </a:bodyPr>
          <a:lstStyle>
            <a:lvl1pPr algn="l" rtl="0" eaLnBrk="1" latinLnBrk="0" hangingPunct="1">
              <a:spcBef>
                <a:spcPct val="0"/>
              </a:spcBef>
              <a:buNone/>
              <a:defRPr kumimoji="0" sz="4000" kern="1200">
                <a:solidFill>
                  <a:schemeClr val="tx2"/>
                </a:solidFill>
                <a:latin typeface="+mj-lt"/>
                <a:ea typeface="+mj-ea"/>
                <a:cs typeface="+mj-cs"/>
              </a:defRPr>
            </a:lvl1pPr>
          </a:lstStyle>
          <a:p>
            <a:r>
              <a:rPr lang="en-US" altLang="zh-CN" sz="4400" b="1" dirty="0" err="1">
                <a:solidFill>
                  <a:srgbClr val="0000FF"/>
                </a:solidFill>
                <a:latin typeface="Arial" charset="0"/>
                <a:ea typeface="Arial" charset="0"/>
                <a:cs typeface="Arial" charset="0"/>
              </a:rPr>
              <a:t>PyTorch</a:t>
            </a:r>
            <a:r>
              <a:rPr lang="en-US" altLang="zh-CN" sz="4400" b="1" dirty="0">
                <a:solidFill>
                  <a:srgbClr val="0000FF"/>
                </a:solidFill>
                <a:latin typeface="Arial" charset="0"/>
                <a:ea typeface="Arial" charset="0"/>
                <a:cs typeface="Arial" charset="0"/>
              </a:rPr>
              <a:t>- </a:t>
            </a:r>
            <a:r>
              <a:rPr lang="zh-CN" altLang="en-US" sz="4400" b="1" dirty="0">
                <a:solidFill>
                  <a:srgbClr val="0000FF"/>
                </a:solidFill>
                <a:latin typeface="Arial" charset="0"/>
                <a:ea typeface="Arial" charset="0"/>
                <a:cs typeface="Arial" charset="0"/>
              </a:rPr>
              <a:t>特点</a:t>
            </a:r>
            <a:endParaRPr lang="en-US" altLang="zh-CN" sz="4400" b="1" dirty="0">
              <a:solidFill>
                <a:srgbClr val="0000FF"/>
              </a:solidFill>
              <a:latin typeface="Arial" charset="0"/>
              <a:ea typeface="Arial" charset="0"/>
              <a:cs typeface="Arial" charset="0"/>
            </a:endParaRPr>
          </a:p>
        </p:txBody>
      </p:sp>
      <p:pic>
        <p:nvPicPr>
          <p:cNvPr id="5" name="Picture 2" descr="“Pytorch”的图片搜索结果">
            <a:extLst>
              <a:ext uri="{FF2B5EF4-FFF2-40B4-BE49-F238E27FC236}">
                <a16:creationId xmlns:a16="http://schemas.microsoft.com/office/drawing/2014/main" id="{86DFD192-8F8E-4557-A1FF-399F8001AB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25936" y="1415381"/>
            <a:ext cx="2518064" cy="5220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13566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31D74FF0-F52C-4D0F-A1A7-9B4C09FF4CD4}"/>
              </a:ext>
            </a:extLst>
          </p:cNvPr>
          <p:cNvSpPr>
            <a:spLocks noGrp="1" noChangeArrowheads="1"/>
          </p:cNvSpPr>
          <p:nvPr>
            <p:ph type="title"/>
          </p:nvPr>
        </p:nvSpPr>
        <p:spPr>
          <a:xfrm>
            <a:off x="457200" y="1143000"/>
            <a:ext cx="8229600" cy="1066800"/>
          </a:xfrm>
        </p:spPr>
        <p:txBody>
          <a:bodyPr>
            <a:normAutofit/>
          </a:bodyPr>
          <a:lstStyle/>
          <a:p>
            <a:r>
              <a:rPr lang="en-US" altLang="zh-CN" sz="4400" b="1" dirty="0">
                <a:solidFill>
                  <a:srgbClr val="0000FF"/>
                </a:solidFill>
                <a:latin typeface="Arial" charset="0"/>
                <a:ea typeface="Arial" charset="0"/>
                <a:cs typeface="Arial" charset="0"/>
              </a:rPr>
              <a:t>TensorFlow</a:t>
            </a:r>
          </a:p>
        </p:txBody>
      </p:sp>
      <p:pic>
        <p:nvPicPr>
          <p:cNvPr id="1026" name="Picture 2" descr="TensorFlowLogo.svg">
            <a:extLst>
              <a:ext uri="{FF2B5EF4-FFF2-40B4-BE49-F238E27FC236}">
                <a16:creationId xmlns:a16="http://schemas.microsoft.com/office/drawing/2014/main" id="{42137B10-BED6-469B-8B63-BB6853A8B21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061510" y="466725"/>
            <a:ext cx="2095500" cy="1743075"/>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3">
            <a:extLst>
              <a:ext uri="{FF2B5EF4-FFF2-40B4-BE49-F238E27FC236}">
                <a16:creationId xmlns:a16="http://schemas.microsoft.com/office/drawing/2014/main" id="{3CD0E4B6-EDC6-46BD-A1C2-5BFB80467265}"/>
              </a:ext>
            </a:extLst>
          </p:cNvPr>
          <p:cNvSpPr txBox="1">
            <a:spLocks noChangeArrowheads="1"/>
          </p:cNvSpPr>
          <p:nvPr/>
        </p:nvSpPr>
        <p:spPr>
          <a:xfrm>
            <a:off x="609600" y="2189356"/>
            <a:ext cx="8229600" cy="4038600"/>
          </a:xfrm>
          <a:prstGeom prst="rect">
            <a:avLst/>
          </a:prstGeom>
        </p:spPr>
        <p:txBody>
          <a:bodyPr vert="horz">
            <a:normAutofit fontScale="55000" lnSpcReduction="20000"/>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pPr marL="285750" indent="-285750">
              <a:buFont typeface="Arial" panose="020B0604020202020204" pitchFamily="34" charset="0"/>
              <a:buChar char="•"/>
            </a:pPr>
            <a:r>
              <a:rPr lang="en-US" altLang="zh-CN" sz="4000" dirty="0"/>
              <a:t>TensorFlow</a:t>
            </a:r>
            <a:r>
              <a:rPr lang="zh-CN" altLang="en-US" sz="4000" dirty="0"/>
              <a:t>是一个开源软件库，用于各种感知和语言理解任务的机器学习。</a:t>
            </a:r>
            <a:endParaRPr lang="en-US" altLang="zh-CN" sz="4000" dirty="0"/>
          </a:p>
          <a:p>
            <a:pPr marL="285750" indent="-285750">
              <a:buFont typeface="Arial" panose="020B0604020202020204" pitchFamily="34" charset="0"/>
              <a:buChar char="•"/>
            </a:pPr>
            <a:endParaRPr lang="en-US" altLang="zh-CN" sz="4000" dirty="0"/>
          </a:p>
          <a:p>
            <a:pPr marL="285750" indent="-285750">
              <a:buFont typeface="Arial" panose="020B0604020202020204" pitchFamily="34" charset="0"/>
              <a:buChar char="•"/>
            </a:pPr>
            <a:r>
              <a:rPr lang="zh-CN" altLang="en-US" sz="4000" dirty="0"/>
              <a:t>最初的雏形来自于</a:t>
            </a:r>
            <a:r>
              <a:rPr lang="en-US" altLang="zh-CN" sz="4000" dirty="0"/>
              <a:t>Google Brain (Jeff Dean, Greg </a:t>
            </a:r>
            <a:r>
              <a:rPr lang="en-US" altLang="zh-CN" sz="4000" dirty="0" err="1"/>
              <a:t>Corrado</a:t>
            </a:r>
            <a:r>
              <a:rPr lang="en-US" altLang="zh-CN" sz="4000" dirty="0"/>
              <a:t> and Andrew Ng)</a:t>
            </a:r>
          </a:p>
          <a:p>
            <a:pPr marL="285750" indent="-285750">
              <a:buFont typeface="Arial" panose="020B0604020202020204" pitchFamily="34" charset="0"/>
              <a:buChar char="•"/>
            </a:pPr>
            <a:endParaRPr lang="en-US" altLang="zh-CN" sz="4000" dirty="0"/>
          </a:p>
          <a:p>
            <a:pPr marL="285750" indent="-285750">
              <a:buFont typeface="Arial" panose="020B0604020202020204" pitchFamily="34" charset="0"/>
              <a:buChar char="•"/>
            </a:pPr>
            <a:r>
              <a:rPr lang="en-US" altLang="zh-CN" sz="4000" dirty="0"/>
              <a:t>2010</a:t>
            </a:r>
            <a:r>
              <a:rPr lang="zh-CN" altLang="en-US" sz="4000" dirty="0"/>
              <a:t>年创建的</a:t>
            </a:r>
            <a:r>
              <a:rPr lang="en-US" altLang="zh-CN" sz="4000" dirty="0" err="1"/>
              <a:t>DistBelief</a:t>
            </a:r>
            <a:r>
              <a:rPr lang="zh-CN" altLang="en-US" sz="4000" dirty="0"/>
              <a:t>，这是一个第一代</a:t>
            </a:r>
            <a:r>
              <a:rPr lang="en-US" altLang="zh-CN" sz="4000" dirty="0"/>
              <a:t>Google </a:t>
            </a:r>
            <a:r>
              <a:rPr lang="zh-CN" altLang="en-US" sz="4000" dirty="0"/>
              <a:t>专属的机器学习系统</a:t>
            </a:r>
            <a:endParaRPr lang="en-US" altLang="zh-CN" sz="4000" dirty="0"/>
          </a:p>
          <a:p>
            <a:pPr marL="285750" indent="-285750">
              <a:buFont typeface="Arial" panose="020B0604020202020204" pitchFamily="34" charset="0"/>
              <a:buChar char="•"/>
            </a:pPr>
            <a:endParaRPr lang="en-US" sz="4000" dirty="0"/>
          </a:p>
          <a:p>
            <a:pPr marL="285750" indent="-285750">
              <a:buFont typeface="Arial" panose="020B0604020202020204" pitchFamily="34" charset="0"/>
              <a:buChar char="•"/>
            </a:pPr>
            <a:r>
              <a:rPr lang="en-US" altLang="zh-CN" sz="4000" dirty="0" err="1"/>
              <a:t>Tensorflow</a:t>
            </a:r>
            <a:r>
              <a:rPr lang="en-US" altLang="zh-CN" sz="4000" dirty="0"/>
              <a:t> </a:t>
            </a:r>
            <a:r>
              <a:rPr lang="zh-CN" altLang="en-US" sz="4000" dirty="0"/>
              <a:t>是 </a:t>
            </a:r>
            <a:r>
              <a:rPr lang="en-US" altLang="zh-CN" sz="4000" dirty="0"/>
              <a:t>Google Brain </a:t>
            </a:r>
            <a:r>
              <a:rPr lang="zh-CN" altLang="en-US" sz="4000" dirty="0"/>
              <a:t>的第二代机器学习系统</a:t>
            </a:r>
            <a:endParaRPr lang="en-US" altLang="zh-CN" sz="4000" dirty="0"/>
          </a:p>
          <a:p>
            <a:pPr marL="285750" indent="-285750">
              <a:buFont typeface="Arial" panose="020B0604020202020204" pitchFamily="34" charset="0"/>
              <a:buChar char="•"/>
            </a:pPr>
            <a:endParaRPr lang="en-US" altLang="zh-CN" sz="4000" dirty="0"/>
          </a:p>
          <a:p>
            <a:pPr lvl="1"/>
            <a:r>
              <a:rPr lang="en-US" sz="3800" dirty="0">
                <a:solidFill>
                  <a:schemeClr val="tx1"/>
                </a:solidFill>
              </a:rPr>
              <a:t>Geoffrey Hinton </a:t>
            </a:r>
            <a:r>
              <a:rPr lang="zh-CN" altLang="en-US" sz="3800" dirty="0">
                <a:solidFill>
                  <a:schemeClr val="tx1"/>
                </a:solidFill>
              </a:rPr>
              <a:t>的加入 形成了</a:t>
            </a:r>
            <a:r>
              <a:rPr lang="en-US" altLang="zh-CN" sz="3800" dirty="0">
                <a:solidFill>
                  <a:schemeClr val="tx1"/>
                </a:solidFill>
              </a:rPr>
              <a:t>TensorFlow</a:t>
            </a:r>
            <a:endParaRPr lang="en-US" sz="3800" dirty="0">
              <a:solidFill>
                <a:schemeClr val="tx1"/>
              </a:solidFill>
            </a:endParaRPr>
          </a:p>
        </p:txBody>
      </p:sp>
    </p:spTree>
    <p:extLst>
      <p:ext uri="{BB962C8B-B14F-4D97-AF65-F5344CB8AC3E}">
        <p14:creationId xmlns:p14="http://schemas.microsoft.com/office/powerpoint/2010/main" val="20475618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31D74FF0-F52C-4D0F-A1A7-9B4C09FF4CD4}"/>
              </a:ext>
            </a:extLst>
          </p:cNvPr>
          <p:cNvSpPr>
            <a:spLocks noGrp="1" noChangeArrowheads="1"/>
          </p:cNvSpPr>
          <p:nvPr>
            <p:ph type="title"/>
          </p:nvPr>
        </p:nvSpPr>
        <p:spPr>
          <a:xfrm>
            <a:off x="457200" y="1143000"/>
            <a:ext cx="8229600" cy="1066800"/>
          </a:xfrm>
        </p:spPr>
        <p:txBody>
          <a:bodyPr>
            <a:normAutofit/>
          </a:bodyPr>
          <a:lstStyle/>
          <a:p>
            <a:r>
              <a:rPr lang="en-US" altLang="zh-CN" sz="4400" b="1" dirty="0">
                <a:solidFill>
                  <a:srgbClr val="0000FF"/>
                </a:solidFill>
                <a:latin typeface="Arial" charset="0"/>
                <a:ea typeface="Arial" charset="0"/>
                <a:cs typeface="Arial" charset="0"/>
              </a:rPr>
              <a:t>TensorFlow</a:t>
            </a:r>
          </a:p>
        </p:txBody>
      </p:sp>
      <p:pic>
        <p:nvPicPr>
          <p:cNvPr id="1026" name="Picture 2" descr="TensorFlowLogo.svg">
            <a:extLst>
              <a:ext uri="{FF2B5EF4-FFF2-40B4-BE49-F238E27FC236}">
                <a16:creationId xmlns:a16="http://schemas.microsoft.com/office/drawing/2014/main" id="{42137B10-BED6-469B-8B63-BB6853A8B21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705600" y="381000"/>
            <a:ext cx="2095500" cy="1743075"/>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3">
            <a:extLst>
              <a:ext uri="{FF2B5EF4-FFF2-40B4-BE49-F238E27FC236}">
                <a16:creationId xmlns:a16="http://schemas.microsoft.com/office/drawing/2014/main" id="{3CD0E4B6-EDC6-46BD-A1C2-5BFB80467265}"/>
              </a:ext>
            </a:extLst>
          </p:cNvPr>
          <p:cNvSpPr txBox="1">
            <a:spLocks noChangeArrowheads="1"/>
          </p:cNvSpPr>
          <p:nvPr/>
        </p:nvSpPr>
        <p:spPr>
          <a:xfrm>
            <a:off x="114300" y="2209800"/>
            <a:ext cx="8229600" cy="4038600"/>
          </a:xfrm>
          <a:prstGeom prst="rect">
            <a:avLst/>
          </a:prstGeom>
        </p:spPr>
        <p:txBody>
          <a:bodyPr vert="horz">
            <a:normAutofit fontScale="47500" lnSpcReduction="20000"/>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pPr marL="285750" indent="-285750">
              <a:buFont typeface="Arial" panose="020B0604020202020204" pitchFamily="34" charset="0"/>
              <a:buChar char="•"/>
            </a:pPr>
            <a:r>
              <a:rPr lang="en-US" altLang="zh-CN" sz="4000" dirty="0"/>
              <a:t>TensorFlow </a:t>
            </a:r>
            <a:r>
              <a:rPr lang="zh-CN" altLang="en-US" sz="4000" dirty="0"/>
              <a:t>是一种采用数据流图（</a:t>
            </a:r>
            <a:r>
              <a:rPr lang="en-US" altLang="zh-CN" sz="4000" dirty="0"/>
              <a:t>data flow graphs</a:t>
            </a:r>
            <a:r>
              <a:rPr lang="zh-CN" altLang="en-US" sz="4000" dirty="0"/>
              <a:t>），用于数值计算的开源软件库。</a:t>
            </a:r>
            <a:endParaRPr lang="en-US" altLang="zh-CN" sz="4000" dirty="0"/>
          </a:p>
          <a:p>
            <a:pPr marL="285750" indent="-285750">
              <a:buFont typeface="Arial" panose="020B0604020202020204" pitchFamily="34" charset="0"/>
              <a:buChar char="•"/>
            </a:pPr>
            <a:endParaRPr lang="en-US" altLang="zh-CN" sz="4000" dirty="0"/>
          </a:p>
          <a:p>
            <a:pPr marL="285750" indent="-285750">
              <a:buFont typeface="Arial" panose="020B0604020202020204" pitchFamily="34" charset="0"/>
              <a:buChar char="•"/>
            </a:pPr>
            <a:r>
              <a:rPr lang="en-US" altLang="zh-CN" sz="4000" dirty="0"/>
              <a:t>Tensor </a:t>
            </a:r>
            <a:r>
              <a:rPr lang="zh-CN" altLang="en-US" sz="4000" dirty="0"/>
              <a:t>代表传递的数据为张量（多维数组）</a:t>
            </a:r>
            <a:endParaRPr lang="en-US" altLang="zh-CN" sz="4000" dirty="0"/>
          </a:p>
          <a:p>
            <a:pPr marL="285750" indent="-285750">
              <a:buFont typeface="Arial" panose="020B0604020202020204" pitchFamily="34" charset="0"/>
              <a:buChar char="•"/>
            </a:pPr>
            <a:endParaRPr lang="en-US" altLang="zh-CN" sz="4000" dirty="0"/>
          </a:p>
          <a:p>
            <a:pPr marL="285750" indent="-285750">
              <a:buFont typeface="Arial" panose="020B0604020202020204" pitchFamily="34" charset="0"/>
              <a:buChar char="•"/>
            </a:pPr>
            <a:r>
              <a:rPr lang="en-US" altLang="zh-CN" sz="4000" dirty="0"/>
              <a:t>Flow </a:t>
            </a:r>
            <a:r>
              <a:rPr lang="zh-CN" altLang="en-US" sz="4000" dirty="0"/>
              <a:t>代表使用计算图进行运算</a:t>
            </a:r>
            <a:endParaRPr lang="en-US" altLang="zh-CN" sz="4000" dirty="0"/>
          </a:p>
          <a:p>
            <a:pPr marL="285750" indent="-285750">
              <a:buFont typeface="Arial" panose="020B0604020202020204" pitchFamily="34" charset="0"/>
              <a:buChar char="•"/>
            </a:pPr>
            <a:endParaRPr lang="en-US" sz="4000" dirty="0"/>
          </a:p>
          <a:p>
            <a:pPr marL="285750" indent="-285750">
              <a:buFont typeface="Arial" panose="020B0604020202020204" pitchFamily="34" charset="0"/>
              <a:buChar char="•"/>
            </a:pPr>
            <a:r>
              <a:rPr lang="zh-CN" altLang="en-US" sz="4000" dirty="0"/>
              <a:t>数据流图用「结点」（</a:t>
            </a:r>
            <a:r>
              <a:rPr lang="en-US" altLang="zh-CN" sz="4000" dirty="0"/>
              <a:t>nodes</a:t>
            </a:r>
            <a:r>
              <a:rPr lang="zh-CN" altLang="en-US" sz="4000" dirty="0"/>
              <a:t>）和「边」（</a:t>
            </a:r>
            <a:r>
              <a:rPr lang="en-US" altLang="zh-CN" sz="4000" dirty="0"/>
              <a:t>edges</a:t>
            </a:r>
            <a:r>
              <a:rPr lang="zh-CN" altLang="en-US" sz="4000" dirty="0"/>
              <a:t>）组成的有向图来描述数学运算。</a:t>
            </a:r>
            <a:endParaRPr lang="en-US" altLang="zh-CN" sz="4000" dirty="0"/>
          </a:p>
          <a:p>
            <a:pPr marL="285750" indent="-285750">
              <a:buFont typeface="Arial" panose="020B0604020202020204" pitchFamily="34" charset="0"/>
              <a:buChar char="•"/>
            </a:pPr>
            <a:endParaRPr lang="en-US" altLang="zh-CN" sz="4000" dirty="0"/>
          </a:p>
          <a:p>
            <a:pPr marL="285750" indent="-285750">
              <a:buFont typeface="Arial" panose="020B0604020202020204" pitchFamily="34" charset="0"/>
              <a:buChar char="•"/>
            </a:pPr>
            <a:r>
              <a:rPr lang="zh-CN" altLang="en-US" sz="3800" dirty="0"/>
              <a:t>「结点」一般用来表示施加的数学操作，但也可以表示数据输入的起点和输出的终点，或者是读取</a:t>
            </a:r>
            <a:r>
              <a:rPr lang="en-US" altLang="zh-CN" sz="3800" dirty="0"/>
              <a:t>/</a:t>
            </a:r>
            <a:r>
              <a:rPr lang="zh-CN" altLang="en-US" sz="3800" dirty="0"/>
              <a:t>写入持久变量（</a:t>
            </a:r>
            <a:r>
              <a:rPr lang="en-US" altLang="zh-CN" sz="3800" dirty="0"/>
              <a:t>persistent variable</a:t>
            </a:r>
            <a:r>
              <a:rPr lang="zh-CN" altLang="en-US" sz="3800" dirty="0"/>
              <a:t>）的终点。</a:t>
            </a:r>
            <a:endParaRPr lang="en-US" altLang="zh-CN" sz="3800" dirty="0"/>
          </a:p>
          <a:p>
            <a:pPr marL="285750" indent="-285750">
              <a:buFont typeface="Arial" panose="020B0604020202020204" pitchFamily="34" charset="0"/>
              <a:buChar char="•"/>
            </a:pPr>
            <a:endParaRPr lang="en-US" altLang="zh-CN" sz="3800" dirty="0"/>
          </a:p>
          <a:p>
            <a:pPr marL="285750" indent="-285750">
              <a:buFont typeface="Arial" panose="020B0604020202020204" pitchFamily="34" charset="0"/>
              <a:buChar char="•"/>
            </a:pPr>
            <a:r>
              <a:rPr lang="zh-CN" altLang="en-US" sz="3800" dirty="0"/>
              <a:t>边表示结点之间的输入</a:t>
            </a:r>
            <a:r>
              <a:rPr lang="en-US" altLang="zh-CN" sz="3800" dirty="0"/>
              <a:t>/</a:t>
            </a:r>
            <a:r>
              <a:rPr lang="zh-CN" altLang="en-US" sz="3800" dirty="0"/>
              <a:t>输出关系。这些数据边可以传送维度可动态调整的多维数据数组，即张量（</a:t>
            </a:r>
            <a:r>
              <a:rPr lang="en-US" altLang="zh-CN" sz="3800" dirty="0"/>
              <a:t>tensor</a:t>
            </a:r>
            <a:r>
              <a:rPr lang="zh-CN" altLang="en-US" sz="3800" dirty="0"/>
              <a:t>）。</a:t>
            </a:r>
            <a:endParaRPr lang="en-US" sz="3800" dirty="0">
              <a:solidFill>
                <a:schemeClr val="tx1"/>
              </a:solidFill>
            </a:endParaRPr>
          </a:p>
        </p:txBody>
      </p:sp>
    </p:spTree>
    <p:extLst>
      <p:ext uri="{BB962C8B-B14F-4D97-AF65-F5344CB8AC3E}">
        <p14:creationId xmlns:p14="http://schemas.microsoft.com/office/powerpoint/2010/main" val="25733280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DC21E1-1677-4596-A3D3-3449D3AD082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7E33161-E562-4279-873F-C8F3FB8F17D3}"/>
              </a:ext>
            </a:extLst>
          </p:cNvPr>
          <p:cNvSpPr>
            <a:spLocks noGrp="1"/>
          </p:cNvSpPr>
          <p:nvPr>
            <p:ph idx="1"/>
          </p:nvPr>
        </p:nvSpPr>
        <p:spPr/>
        <p:txBody>
          <a:bodyPr/>
          <a:lstStyle/>
          <a:p>
            <a:endParaRPr lang="en-US" dirty="0"/>
          </a:p>
        </p:txBody>
      </p:sp>
      <p:pic>
        <p:nvPicPr>
          <p:cNvPr id="5" name="Google Shape;591;p115">
            <a:extLst>
              <a:ext uri="{FF2B5EF4-FFF2-40B4-BE49-F238E27FC236}">
                <a16:creationId xmlns:a16="http://schemas.microsoft.com/office/drawing/2014/main" id="{D2261979-9205-4141-B168-AC0CA0D99858}"/>
              </a:ext>
            </a:extLst>
          </p:cNvPr>
          <p:cNvPicPr preferRelativeResize="0"/>
          <p:nvPr/>
        </p:nvPicPr>
        <p:blipFill>
          <a:blip r:embed="rId2">
            <a:alphaModFix/>
          </a:blip>
          <a:stretch>
            <a:fillRect/>
          </a:stretch>
        </p:blipFill>
        <p:spPr>
          <a:xfrm>
            <a:off x="457200" y="3383280"/>
            <a:ext cx="8229601" cy="2057400"/>
          </a:xfrm>
          <a:prstGeom prst="rect">
            <a:avLst/>
          </a:prstGeom>
          <a:noFill/>
          <a:ln>
            <a:noFill/>
          </a:ln>
        </p:spPr>
      </p:pic>
    </p:spTree>
    <p:extLst>
      <p:ext uri="{BB962C8B-B14F-4D97-AF65-F5344CB8AC3E}">
        <p14:creationId xmlns:p14="http://schemas.microsoft.com/office/powerpoint/2010/main" val="25000049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31D74FF0-F52C-4D0F-A1A7-9B4C09FF4CD4}"/>
              </a:ext>
            </a:extLst>
          </p:cNvPr>
          <p:cNvSpPr>
            <a:spLocks noGrp="1" noChangeArrowheads="1"/>
          </p:cNvSpPr>
          <p:nvPr>
            <p:ph type="title"/>
          </p:nvPr>
        </p:nvSpPr>
        <p:spPr>
          <a:xfrm>
            <a:off x="457200" y="1143000"/>
            <a:ext cx="8229600" cy="1066800"/>
          </a:xfrm>
        </p:spPr>
        <p:txBody>
          <a:bodyPr>
            <a:normAutofit/>
          </a:bodyPr>
          <a:lstStyle/>
          <a:p>
            <a:r>
              <a:rPr lang="en-US" altLang="zh-CN" sz="4400" b="1" dirty="0">
                <a:solidFill>
                  <a:srgbClr val="0000FF"/>
                </a:solidFill>
                <a:latin typeface="Arial" charset="0"/>
                <a:ea typeface="Arial" charset="0"/>
                <a:cs typeface="Arial" charset="0"/>
              </a:rPr>
              <a:t>TensorFlow</a:t>
            </a:r>
          </a:p>
        </p:txBody>
      </p:sp>
      <p:pic>
        <p:nvPicPr>
          <p:cNvPr id="1026" name="Picture 2" descr="TensorFlowLogo.svg">
            <a:extLst>
              <a:ext uri="{FF2B5EF4-FFF2-40B4-BE49-F238E27FC236}">
                <a16:creationId xmlns:a16="http://schemas.microsoft.com/office/drawing/2014/main" id="{42137B10-BED6-469B-8B63-BB6853A8B21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048500" y="444422"/>
            <a:ext cx="2095500" cy="1743075"/>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3">
            <a:extLst>
              <a:ext uri="{FF2B5EF4-FFF2-40B4-BE49-F238E27FC236}">
                <a16:creationId xmlns:a16="http://schemas.microsoft.com/office/drawing/2014/main" id="{3CD0E4B6-EDC6-46BD-A1C2-5BFB80467265}"/>
              </a:ext>
            </a:extLst>
          </p:cNvPr>
          <p:cNvSpPr txBox="1">
            <a:spLocks noChangeArrowheads="1"/>
          </p:cNvSpPr>
          <p:nvPr/>
        </p:nvSpPr>
        <p:spPr>
          <a:xfrm>
            <a:off x="609600" y="2189356"/>
            <a:ext cx="8229600" cy="4038600"/>
          </a:xfrm>
          <a:prstGeom prst="rect">
            <a:avLst/>
          </a:prstGeom>
        </p:spPr>
        <p:txBody>
          <a:bodyPr vert="horz">
            <a:normAutofit/>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pPr marL="285750" indent="-285750">
              <a:buFont typeface="Arial" panose="020B0604020202020204" pitchFamily="34" charset="0"/>
              <a:buChar char="•"/>
            </a:pPr>
            <a:r>
              <a:rPr lang="zh-CN" altLang="en-US" dirty="0"/>
              <a:t>在 </a:t>
            </a:r>
            <a:r>
              <a:rPr lang="en-US" altLang="zh-CN" dirty="0" err="1"/>
              <a:t>Tensorflow</a:t>
            </a:r>
            <a:r>
              <a:rPr lang="en-US" altLang="zh-CN" dirty="0"/>
              <a:t>  1.x </a:t>
            </a:r>
            <a:r>
              <a:rPr lang="zh-CN" altLang="en-US" dirty="0"/>
              <a:t>中，所有不同的变量和运算都是储存在计算图。所以在我们构建完模型所需要的图之后，还需要打开一个会话（</a:t>
            </a:r>
            <a:r>
              <a:rPr lang="en-US" altLang="zh-CN" dirty="0"/>
              <a:t>Session</a:t>
            </a:r>
            <a:r>
              <a:rPr lang="zh-CN" altLang="en-US" dirty="0"/>
              <a:t>）来运行整个计算图。在会话中，我们可以将所有计算分配到可用的 </a:t>
            </a:r>
            <a:r>
              <a:rPr lang="en-US" altLang="zh-CN" dirty="0"/>
              <a:t>CPU </a:t>
            </a:r>
            <a:r>
              <a:rPr lang="zh-CN" altLang="en-US" dirty="0"/>
              <a:t>和 </a:t>
            </a:r>
            <a:r>
              <a:rPr lang="en-US" altLang="zh-CN" dirty="0"/>
              <a:t>GPU </a:t>
            </a:r>
            <a:r>
              <a:rPr lang="zh-CN" altLang="en-US" dirty="0"/>
              <a:t>资源中。</a:t>
            </a:r>
            <a:endParaRPr lang="en-US" sz="3800" dirty="0">
              <a:solidFill>
                <a:schemeClr val="tx1"/>
              </a:solidFill>
            </a:endParaRPr>
          </a:p>
        </p:txBody>
      </p:sp>
    </p:spTree>
    <p:extLst>
      <p:ext uri="{BB962C8B-B14F-4D97-AF65-F5344CB8AC3E}">
        <p14:creationId xmlns:p14="http://schemas.microsoft.com/office/powerpoint/2010/main" val="37491336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2DAFFA-264F-4186-B475-4BBF2A02A65A}"/>
              </a:ext>
            </a:extLst>
          </p:cNvPr>
          <p:cNvSpPr>
            <a:spLocks noGrp="1"/>
          </p:cNvSpPr>
          <p:nvPr>
            <p:ph type="title"/>
          </p:nvPr>
        </p:nvSpPr>
        <p:spPr>
          <a:xfrm>
            <a:off x="457200" y="685800"/>
            <a:ext cx="8229600" cy="1066800"/>
          </a:xfrm>
        </p:spPr>
        <p:txBody>
          <a:bodyPr/>
          <a:lstStyle/>
          <a:p>
            <a:r>
              <a:rPr lang="en-US" dirty="0"/>
              <a:t>Example</a:t>
            </a:r>
          </a:p>
        </p:txBody>
      </p:sp>
      <p:pic>
        <p:nvPicPr>
          <p:cNvPr id="13" name="Content Placeholder 12">
            <a:extLst>
              <a:ext uri="{FF2B5EF4-FFF2-40B4-BE49-F238E27FC236}">
                <a16:creationId xmlns:a16="http://schemas.microsoft.com/office/drawing/2014/main" id="{6804486F-9806-4895-8B98-013F9E81B9D6}"/>
              </a:ext>
            </a:extLst>
          </p:cNvPr>
          <p:cNvPicPr>
            <a:picLocks noGrp="1" noChangeAspect="1"/>
          </p:cNvPicPr>
          <p:nvPr>
            <p:ph idx="1"/>
          </p:nvPr>
        </p:nvPicPr>
        <p:blipFill>
          <a:blip r:embed="rId2"/>
          <a:stretch>
            <a:fillRect/>
          </a:stretch>
        </p:blipFill>
        <p:spPr>
          <a:xfrm>
            <a:off x="381000" y="1966678"/>
            <a:ext cx="8229600" cy="2924644"/>
          </a:xfrm>
          <a:prstGeom prst="rect">
            <a:avLst/>
          </a:prstGeom>
        </p:spPr>
      </p:pic>
      <p:sp>
        <p:nvSpPr>
          <p:cNvPr id="14" name="TextBox 13">
            <a:extLst>
              <a:ext uri="{FF2B5EF4-FFF2-40B4-BE49-F238E27FC236}">
                <a16:creationId xmlns:a16="http://schemas.microsoft.com/office/drawing/2014/main" id="{7CBCE66F-97B0-412B-B623-B042DC67FDF8}"/>
              </a:ext>
            </a:extLst>
          </p:cNvPr>
          <p:cNvSpPr txBox="1"/>
          <p:nvPr/>
        </p:nvSpPr>
        <p:spPr>
          <a:xfrm>
            <a:off x="762000" y="5105400"/>
            <a:ext cx="4705134" cy="369332"/>
          </a:xfrm>
          <a:prstGeom prst="rect">
            <a:avLst/>
          </a:prstGeom>
          <a:noFill/>
        </p:spPr>
        <p:txBody>
          <a:bodyPr wrap="none" rtlCol="0">
            <a:spAutoFit/>
          </a:bodyPr>
          <a:lstStyle/>
          <a:p>
            <a:r>
              <a:rPr lang="en-US" dirty="0"/>
              <a:t>In TensorFlow 2.0 </a:t>
            </a:r>
            <a:r>
              <a:rPr lang="zh-CN" altLang="en-US" dirty="0"/>
              <a:t>不需要再执行</a:t>
            </a:r>
            <a:r>
              <a:rPr lang="en-US" altLang="zh-CN" dirty="0"/>
              <a:t>session</a:t>
            </a:r>
            <a:r>
              <a:rPr lang="zh-CN" altLang="en-US" dirty="0"/>
              <a:t>指定</a:t>
            </a:r>
            <a:endParaRPr lang="en-US" dirty="0"/>
          </a:p>
        </p:txBody>
      </p:sp>
      <p:pic>
        <p:nvPicPr>
          <p:cNvPr id="15" name="Picture 14">
            <a:extLst>
              <a:ext uri="{FF2B5EF4-FFF2-40B4-BE49-F238E27FC236}">
                <a16:creationId xmlns:a16="http://schemas.microsoft.com/office/drawing/2014/main" id="{833860E7-D9E9-4D9E-BC90-1BF92E832CCA}"/>
              </a:ext>
            </a:extLst>
          </p:cNvPr>
          <p:cNvPicPr>
            <a:picLocks noChangeAspect="1"/>
          </p:cNvPicPr>
          <p:nvPr/>
        </p:nvPicPr>
        <p:blipFill>
          <a:blip r:embed="rId3"/>
          <a:stretch>
            <a:fillRect/>
          </a:stretch>
        </p:blipFill>
        <p:spPr>
          <a:xfrm>
            <a:off x="990600" y="5600700"/>
            <a:ext cx="6286500" cy="1143000"/>
          </a:xfrm>
          <a:prstGeom prst="rect">
            <a:avLst/>
          </a:prstGeom>
        </p:spPr>
      </p:pic>
    </p:spTree>
    <p:extLst>
      <p:ext uri="{BB962C8B-B14F-4D97-AF65-F5344CB8AC3E}">
        <p14:creationId xmlns:p14="http://schemas.microsoft.com/office/powerpoint/2010/main" val="30172155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31D74FF0-F52C-4D0F-A1A7-9B4C09FF4CD4}"/>
              </a:ext>
            </a:extLst>
          </p:cNvPr>
          <p:cNvSpPr>
            <a:spLocks noGrp="1" noChangeArrowheads="1"/>
          </p:cNvSpPr>
          <p:nvPr>
            <p:ph type="title"/>
          </p:nvPr>
        </p:nvSpPr>
        <p:spPr>
          <a:xfrm>
            <a:off x="457200" y="1143000"/>
            <a:ext cx="8229600" cy="1066800"/>
          </a:xfrm>
        </p:spPr>
        <p:txBody>
          <a:bodyPr>
            <a:normAutofit/>
          </a:bodyPr>
          <a:lstStyle/>
          <a:p>
            <a:r>
              <a:rPr lang="en-US" altLang="zh-CN" sz="4400" b="1" dirty="0">
                <a:solidFill>
                  <a:srgbClr val="0000FF"/>
                </a:solidFill>
                <a:latin typeface="Arial" charset="0"/>
                <a:ea typeface="Arial" charset="0"/>
                <a:cs typeface="Arial" charset="0"/>
              </a:rPr>
              <a:t>TensorFlow – </a:t>
            </a:r>
            <a:r>
              <a:rPr lang="zh-CN" altLang="en-US" sz="4400" b="1" dirty="0">
                <a:solidFill>
                  <a:srgbClr val="0000FF"/>
                </a:solidFill>
                <a:latin typeface="Arial" charset="0"/>
                <a:ea typeface="Arial" charset="0"/>
                <a:cs typeface="Arial" charset="0"/>
              </a:rPr>
              <a:t>优点</a:t>
            </a:r>
            <a:endParaRPr lang="en-US" altLang="zh-CN" sz="4400" b="1" dirty="0">
              <a:solidFill>
                <a:srgbClr val="0000FF"/>
              </a:solidFill>
              <a:latin typeface="Arial" charset="0"/>
              <a:ea typeface="Arial" charset="0"/>
              <a:cs typeface="Arial" charset="0"/>
            </a:endParaRPr>
          </a:p>
        </p:txBody>
      </p:sp>
      <p:pic>
        <p:nvPicPr>
          <p:cNvPr id="1026" name="Picture 2" descr="TensorFlowLogo.svg">
            <a:extLst>
              <a:ext uri="{FF2B5EF4-FFF2-40B4-BE49-F238E27FC236}">
                <a16:creationId xmlns:a16="http://schemas.microsoft.com/office/drawing/2014/main" id="{42137B10-BED6-469B-8B63-BB6853A8B21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048500" y="444422"/>
            <a:ext cx="2095500" cy="1743075"/>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3">
            <a:extLst>
              <a:ext uri="{FF2B5EF4-FFF2-40B4-BE49-F238E27FC236}">
                <a16:creationId xmlns:a16="http://schemas.microsoft.com/office/drawing/2014/main" id="{3CD0E4B6-EDC6-46BD-A1C2-5BFB80467265}"/>
              </a:ext>
            </a:extLst>
          </p:cNvPr>
          <p:cNvSpPr txBox="1">
            <a:spLocks noChangeArrowheads="1"/>
          </p:cNvSpPr>
          <p:nvPr/>
        </p:nvSpPr>
        <p:spPr>
          <a:xfrm>
            <a:off x="457200" y="2376837"/>
            <a:ext cx="8229600" cy="4038600"/>
          </a:xfrm>
          <a:prstGeom prst="rect">
            <a:avLst/>
          </a:prstGeom>
        </p:spPr>
        <p:txBody>
          <a:bodyPr vert="horz">
            <a:normAutofit fontScale="92500" lnSpcReduction="20000"/>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r>
              <a:rPr lang="zh-CN" altLang="en-US" dirty="0"/>
              <a:t>由谷歌开发、维护，因此可以保障支持、开发的持续性。</a:t>
            </a:r>
          </a:p>
          <a:p>
            <a:endParaRPr lang="en-US" altLang="zh-CN" dirty="0"/>
          </a:p>
          <a:p>
            <a:r>
              <a:rPr lang="zh-CN" altLang="en-US" dirty="0"/>
              <a:t>巨大、活跃的社区</a:t>
            </a:r>
            <a:endParaRPr lang="en-US" altLang="zh-CN" dirty="0"/>
          </a:p>
          <a:p>
            <a:endParaRPr lang="zh-CN" altLang="en-US" dirty="0"/>
          </a:p>
          <a:p>
            <a:r>
              <a:rPr lang="zh-CN" altLang="en-US" dirty="0"/>
              <a:t>网络训练的低级、高级接口</a:t>
            </a:r>
            <a:endParaRPr lang="en-US" altLang="zh-CN" dirty="0"/>
          </a:p>
          <a:p>
            <a:endParaRPr lang="zh-CN" altLang="en-US" dirty="0"/>
          </a:p>
          <a:p>
            <a:r>
              <a:rPr lang="zh-CN" altLang="en-US" dirty="0"/>
              <a:t>「</a:t>
            </a:r>
            <a:r>
              <a:rPr lang="en-US" altLang="zh-CN" dirty="0" err="1"/>
              <a:t>TensorBoard</a:t>
            </a:r>
            <a:r>
              <a:rPr lang="zh-CN" altLang="en-US" dirty="0"/>
              <a:t>」是一款强大的可视化套件，旨在跟踪网络拓扑和性能，使调试更加简单。</a:t>
            </a:r>
            <a:endParaRPr lang="en-US" altLang="zh-CN" dirty="0"/>
          </a:p>
          <a:p>
            <a:endParaRPr lang="en-US" altLang="zh-CN" dirty="0"/>
          </a:p>
          <a:p>
            <a:r>
              <a:rPr lang="zh-CN" altLang="en-US" dirty="0"/>
              <a:t>多平台部署</a:t>
            </a:r>
            <a:endParaRPr lang="en-US" altLang="zh-CN" dirty="0"/>
          </a:p>
          <a:p>
            <a:endParaRPr lang="zh-CN" altLang="en-US" dirty="0"/>
          </a:p>
        </p:txBody>
      </p:sp>
    </p:spTree>
    <p:extLst>
      <p:ext uri="{BB962C8B-B14F-4D97-AF65-F5344CB8AC3E}">
        <p14:creationId xmlns:p14="http://schemas.microsoft.com/office/powerpoint/2010/main" val="6291495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009EC0-7DF8-4DB8-9A1E-90653E07F692}"/>
              </a:ext>
            </a:extLst>
          </p:cNvPr>
          <p:cNvSpPr>
            <a:spLocks noGrp="1"/>
          </p:cNvSpPr>
          <p:nvPr>
            <p:ph type="title"/>
          </p:nvPr>
        </p:nvSpPr>
        <p:spPr/>
        <p:txBody>
          <a:bodyPr/>
          <a:lstStyle/>
          <a:p>
            <a:r>
              <a:rPr lang="en-US" dirty="0" err="1">
                <a:solidFill>
                  <a:srgbClr val="0000FF"/>
                </a:solidFill>
              </a:rPr>
              <a:t>Keras</a:t>
            </a:r>
            <a:endParaRPr lang="en-US" dirty="0">
              <a:solidFill>
                <a:srgbClr val="0000FF"/>
              </a:solidFill>
            </a:endParaRPr>
          </a:p>
        </p:txBody>
      </p:sp>
      <p:sp>
        <p:nvSpPr>
          <p:cNvPr id="3" name="Content Placeholder 2">
            <a:extLst>
              <a:ext uri="{FF2B5EF4-FFF2-40B4-BE49-F238E27FC236}">
                <a16:creationId xmlns:a16="http://schemas.microsoft.com/office/drawing/2014/main" id="{4EE6C67C-4A37-4E28-AF51-4DAB4097DD4A}"/>
              </a:ext>
            </a:extLst>
          </p:cNvPr>
          <p:cNvSpPr>
            <a:spLocks noGrp="1"/>
          </p:cNvSpPr>
          <p:nvPr>
            <p:ph idx="1"/>
          </p:nvPr>
        </p:nvSpPr>
        <p:spPr>
          <a:xfrm>
            <a:off x="25400" y="2084536"/>
            <a:ext cx="8846820" cy="4897478"/>
          </a:xfrm>
        </p:spPr>
        <p:txBody>
          <a:bodyPr/>
          <a:lstStyle/>
          <a:p>
            <a:r>
              <a:rPr lang="en-US" altLang="zh-CN" dirty="0" err="1"/>
              <a:t>Keras</a:t>
            </a:r>
            <a:r>
              <a:rPr lang="en-US" altLang="zh-CN" dirty="0"/>
              <a:t> </a:t>
            </a:r>
            <a:r>
              <a:rPr lang="zh-CN" altLang="en-US" dirty="0"/>
              <a:t>是一个用 </a:t>
            </a:r>
            <a:r>
              <a:rPr lang="en-US" altLang="zh-CN" dirty="0"/>
              <a:t>Python </a:t>
            </a:r>
            <a:r>
              <a:rPr lang="zh-CN" altLang="en-US" dirty="0"/>
              <a:t>编写的高级神经网络 </a:t>
            </a:r>
            <a:r>
              <a:rPr lang="en-US" altLang="zh-CN" dirty="0"/>
              <a:t>API</a:t>
            </a:r>
            <a:r>
              <a:rPr lang="zh-CN" altLang="en-US" dirty="0"/>
              <a:t>，它能够以 </a:t>
            </a:r>
            <a:r>
              <a:rPr lang="en-US" altLang="zh-CN" dirty="0">
                <a:hlinkClick r:id="rId2"/>
              </a:rPr>
              <a:t>TensorFlow</a:t>
            </a:r>
            <a:r>
              <a:rPr lang="en-US" altLang="zh-CN" dirty="0"/>
              <a:t>, </a:t>
            </a:r>
            <a:r>
              <a:rPr lang="en-US" altLang="zh-CN" dirty="0">
                <a:hlinkClick r:id="rId3"/>
              </a:rPr>
              <a:t>CNTK</a:t>
            </a:r>
            <a:r>
              <a:rPr lang="en-US" altLang="zh-CN" dirty="0"/>
              <a:t>, </a:t>
            </a:r>
            <a:r>
              <a:rPr lang="zh-CN" altLang="en-US" dirty="0"/>
              <a:t>或者 </a:t>
            </a:r>
            <a:r>
              <a:rPr lang="en-US" altLang="zh-CN" dirty="0">
                <a:hlinkClick r:id="rId4"/>
              </a:rPr>
              <a:t>Theano</a:t>
            </a:r>
            <a:r>
              <a:rPr lang="zh-CN" altLang="en-US" dirty="0"/>
              <a:t> 作为后端运行。</a:t>
            </a:r>
            <a:r>
              <a:rPr lang="en-US" altLang="zh-CN" dirty="0" err="1"/>
              <a:t>Keras</a:t>
            </a:r>
            <a:r>
              <a:rPr lang="en-US" altLang="zh-CN" dirty="0"/>
              <a:t> </a:t>
            </a:r>
            <a:r>
              <a:rPr lang="zh-CN" altLang="en-US" dirty="0"/>
              <a:t>的开发重点是支持快速的实验。</a:t>
            </a:r>
            <a:endParaRPr lang="en-US" dirty="0"/>
          </a:p>
        </p:txBody>
      </p:sp>
      <p:pic>
        <p:nvPicPr>
          <p:cNvPr id="24578" name="Picture 2" descr="https://s3.amazonaws.com/keras.io/img/keras-logo-2018-large-1200.png">
            <a:extLst>
              <a:ext uri="{FF2B5EF4-FFF2-40B4-BE49-F238E27FC236}">
                <a16:creationId xmlns:a16="http://schemas.microsoft.com/office/drawing/2014/main" id="{5F777F1B-8181-43C0-8154-B47C79D39CC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495524" y="1052131"/>
            <a:ext cx="3648476" cy="105780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F1F3215E-8EAC-4191-B59B-8B7D92C152A2}"/>
              </a:ext>
            </a:extLst>
          </p:cNvPr>
          <p:cNvSpPr/>
          <p:nvPr/>
        </p:nvSpPr>
        <p:spPr>
          <a:xfrm>
            <a:off x="25400" y="3657600"/>
            <a:ext cx="8966200" cy="2862322"/>
          </a:xfrm>
          <a:prstGeom prst="rect">
            <a:avLst/>
          </a:prstGeom>
        </p:spPr>
        <p:txBody>
          <a:bodyPr wrap="square">
            <a:spAutoFit/>
          </a:bodyPr>
          <a:lstStyle/>
          <a:p>
            <a:pPr>
              <a:buFont typeface="Arial" panose="020B0604020202020204" pitchFamily="34" charset="0"/>
              <a:buChar char="•"/>
            </a:pPr>
            <a:r>
              <a:rPr lang="zh-CN" altLang="en-US" b="1" dirty="0">
                <a:solidFill>
                  <a:srgbClr val="FF0000"/>
                </a:solidFill>
                <a:latin typeface="Lato"/>
              </a:rPr>
              <a:t>用户友好</a:t>
            </a:r>
            <a:r>
              <a:rPr lang="zh-CN" altLang="en-US" b="1" dirty="0">
                <a:solidFill>
                  <a:srgbClr val="404040"/>
                </a:solidFill>
                <a:latin typeface="Lato"/>
              </a:rPr>
              <a:t>。</a:t>
            </a:r>
            <a:r>
              <a:rPr lang="zh-CN" altLang="en-US" dirty="0">
                <a:solidFill>
                  <a:srgbClr val="404040"/>
                </a:solidFill>
                <a:latin typeface="Lato"/>
              </a:rPr>
              <a:t> </a:t>
            </a:r>
            <a:r>
              <a:rPr lang="en-US" altLang="zh-CN" dirty="0" err="1">
                <a:solidFill>
                  <a:srgbClr val="404040"/>
                </a:solidFill>
                <a:latin typeface="Lato"/>
              </a:rPr>
              <a:t>Keras</a:t>
            </a:r>
            <a:r>
              <a:rPr lang="en-US" altLang="zh-CN" dirty="0">
                <a:solidFill>
                  <a:srgbClr val="404040"/>
                </a:solidFill>
                <a:latin typeface="Lato"/>
              </a:rPr>
              <a:t> </a:t>
            </a:r>
            <a:r>
              <a:rPr lang="zh-CN" altLang="en-US" dirty="0">
                <a:solidFill>
                  <a:srgbClr val="404040"/>
                </a:solidFill>
                <a:latin typeface="Lato"/>
              </a:rPr>
              <a:t>是为人类而不是为机器设计的 </a:t>
            </a:r>
            <a:r>
              <a:rPr lang="en-US" altLang="zh-CN" dirty="0">
                <a:solidFill>
                  <a:srgbClr val="404040"/>
                </a:solidFill>
                <a:latin typeface="Lato"/>
              </a:rPr>
              <a:t>API</a:t>
            </a:r>
            <a:r>
              <a:rPr lang="zh-CN" altLang="en-US" dirty="0">
                <a:solidFill>
                  <a:srgbClr val="404040"/>
                </a:solidFill>
                <a:latin typeface="Lato"/>
              </a:rPr>
              <a:t>。它把用户体验放在首要和中心位置。</a:t>
            </a:r>
            <a:r>
              <a:rPr lang="en-US" altLang="zh-CN" dirty="0" err="1">
                <a:solidFill>
                  <a:srgbClr val="404040"/>
                </a:solidFill>
                <a:latin typeface="Lato"/>
              </a:rPr>
              <a:t>Keras</a:t>
            </a:r>
            <a:r>
              <a:rPr lang="en-US" altLang="zh-CN" dirty="0">
                <a:solidFill>
                  <a:srgbClr val="404040"/>
                </a:solidFill>
                <a:latin typeface="Lato"/>
              </a:rPr>
              <a:t> </a:t>
            </a:r>
            <a:r>
              <a:rPr lang="zh-CN" altLang="en-US" dirty="0">
                <a:solidFill>
                  <a:srgbClr val="404040"/>
                </a:solidFill>
                <a:latin typeface="Lato"/>
              </a:rPr>
              <a:t>遵循减少认知困难的最佳实践：它提供一致且简单的 </a:t>
            </a:r>
            <a:r>
              <a:rPr lang="en-US" altLang="zh-CN" dirty="0">
                <a:solidFill>
                  <a:srgbClr val="404040"/>
                </a:solidFill>
                <a:latin typeface="Lato"/>
              </a:rPr>
              <a:t>API</a:t>
            </a:r>
            <a:r>
              <a:rPr lang="zh-CN" altLang="en-US" dirty="0">
                <a:solidFill>
                  <a:srgbClr val="404040"/>
                </a:solidFill>
                <a:latin typeface="Lato"/>
              </a:rPr>
              <a:t>，将常见用例所需的用户操作数量降至最低，并且在用户错误时提供清晰和可操作的反馈。</a:t>
            </a:r>
          </a:p>
          <a:p>
            <a:pPr>
              <a:buFont typeface="Arial" panose="020B0604020202020204" pitchFamily="34" charset="0"/>
              <a:buChar char="•"/>
            </a:pPr>
            <a:r>
              <a:rPr lang="zh-CN" altLang="en-US" b="1" dirty="0">
                <a:solidFill>
                  <a:srgbClr val="FF0000"/>
                </a:solidFill>
                <a:latin typeface="Lato"/>
              </a:rPr>
              <a:t>模块化。</a:t>
            </a:r>
            <a:r>
              <a:rPr lang="zh-CN" altLang="en-US" dirty="0">
                <a:solidFill>
                  <a:srgbClr val="404040"/>
                </a:solidFill>
                <a:latin typeface="Lato"/>
              </a:rPr>
              <a:t> 模型被理解为由独立的、完全可配置的模块构成的序列或图。这些模块可以以尽可能少的限制组装在一起。特别是神经网络层、损失函数、优化器、初始化方法、激活函数、正则化方法，它们都是可以结合起来构建新模型的模块。</a:t>
            </a:r>
          </a:p>
          <a:p>
            <a:pPr>
              <a:buFont typeface="Arial" panose="020B0604020202020204" pitchFamily="34" charset="0"/>
              <a:buChar char="•"/>
            </a:pPr>
            <a:r>
              <a:rPr lang="zh-CN" altLang="en-US" b="1" dirty="0">
                <a:solidFill>
                  <a:srgbClr val="404040"/>
                </a:solidFill>
                <a:latin typeface="Lato"/>
              </a:rPr>
              <a:t>易扩展性。</a:t>
            </a:r>
            <a:r>
              <a:rPr lang="zh-CN" altLang="en-US" dirty="0">
                <a:solidFill>
                  <a:srgbClr val="404040"/>
                </a:solidFill>
                <a:latin typeface="Lato"/>
              </a:rPr>
              <a:t> 新的模块是很容易添加的（作为新的类和函数），现有的模块已经提供了充足的示例。由于能够轻松地创建可以提高表现力的新模块，</a:t>
            </a:r>
            <a:r>
              <a:rPr lang="en-US" altLang="zh-CN" dirty="0" err="1">
                <a:solidFill>
                  <a:srgbClr val="404040"/>
                </a:solidFill>
                <a:latin typeface="Lato"/>
              </a:rPr>
              <a:t>Keras</a:t>
            </a:r>
            <a:r>
              <a:rPr lang="en-US" altLang="zh-CN" dirty="0">
                <a:solidFill>
                  <a:srgbClr val="404040"/>
                </a:solidFill>
                <a:latin typeface="Lato"/>
              </a:rPr>
              <a:t> </a:t>
            </a:r>
            <a:r>
              <a:rPr lang="zh-CN" altLang="en-US" dirty="0">
                <a:solidFill>
                  <a:srgbClr val="404040"/>
                </a:solidFill>
                <a:latin typeface="Lato"/>
              </a:rPr>
              <a:t>更加适合高级研究。</a:t>
            </a:r>
          </a:p>
          <a:p>
            <a:pPr>
              <a:buFont typeface="Arial" panose="020B0604020202020204" pitchFamily="34" charset="0"/>
              <a:buChar char="•"/>
            </a:pPr>
            <a:r>
              <a:rPr lang="zh-CN" altLang="en-US" b="1" dirty="0">
                <a:solidFill>
                  <a:srgbClr val="404040"/>
                </a:solidFill>
                <a:latin typeface="Lato"/>
              </a:rPr>
              <a:t>基于 </a:t>
            </a:r>
            <a:r>
              <a:rPr lang="en-US" altLang="zh-CN" b="1" dirty="0">
                <a:solidFill>
                  <a:srgbClr val="404040"/>
                </a:solidFill>
                <a:latin typeface="Lato"/>
              </a:rPr>
              <a:t>Python </a:t>
            </a:r>
            <a:r>
              <a:rPr lang="zh-CN" altLang="en-US" b="1" dirty="0">
                <a:solidFill>
                  <a:srgbClr val="404040"/>
                </a:solidFill>
                <a:latin typeface="Lato"/>
              </a:rPr>
              <a:t>实现。</a:t>
            </a:r>
            <a:r>
              <a:rPr lang="zh-CN" altLang="en-US" dirty="0">
                <a:solidFill>
                  <a:srgbClr val="404040"/>
                </a:solidFill>
                <a:latin typeface="Lato"/>
              </a:rPr>
              <a:t> </a:t>
            </a:r>
            <a:r>
              <a:rPr lang="en-US" altLang="zh-CN" dirty="0" err="1">
                <a:solidFill>
                  <a:srgbClr val="404040"/>
                </a:solidFill>
                <a:latin typeface="Lato"/>
              </a:rPr>
              <a:t>Keras</a:t>
            </a:r>
            <a:r>
              <a:rPr lang="en-US" altLang="zh-CN" dirty="0">
                <a:solidFill>
                  <a:srgbClr val="404040"/>
                </a:solidFill>
                <a:latin typeface="Lato"/>
              </a:rPr>
              <a:t> </a:t>
            </a:r>
            <a:r>
              <a:rPr lang="zh-CN" altLang="en-US" dirty="0">
                <a:solidFill>
                  <a:srgbClr val="404040"/>
                </a:solidFill>
                <a:latin typeface="Lato"/>
              </a:rPr>
              <a:t>没有特定格式的单独配置文件。模型定义在 </a:t>
            </a:r>
            <a:r>
              <a:rPr lang="en-US" altLang="zh-CN" dirty="0">
                <a:solidFill>
                  <a:srgbClr val="404040"/>
                </a:solidFill>
                <a:latin typeface="Lato"/>
              </a:rPr>
              <a:t>Python </a:t>
            </a:r>
            <a:r>
              <a:rPr lang="zh-CN" altLang="en-US" dirty="0">
                <a:solidFill>
                  <a:srgbClr val="404040"/>
                </a:solidFill>
                <a:latin typeface="Lato"/>
              </a:rPr>
              <a:t>代码中，这些代码紧凑，易于调试，并且易于扩展。</a:t>
            </a:r>
            <a:endParaRPr lang="zh-CN" altLang="en-US" b="0" i="0" dirty="0">
              <a:solidFill>
                <a:srgbClr val="404040"/>
              </a:solidFill>
              <a:effectLst/>
              <a:latin typeface="Lato"/>
            </a:endParaRPr>
          </a:p>
        </p:txBody>
      </p:sp>
    </p:spTree>
    <p:extLst>
      <p:ext uri="{BB962C8B-B14F-4D97-AF65-F5344CB8AC3E}">
        <p14:creationId xmlns:p14="http://schemas.microsoft.com/office/powerpoint/2010/main" val="37203088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31D74FF0-F52C-4D0F-A1A7-9B4C09FF4CD4}"/>
              </a:ext>
            </a:extLst>
          </p:cNvPr>
          <p:cNvSpPr>
            <a:spLocks noGrp="1" noChangeArrowheads="1"/>
          </p:cNvSpPr>
          <p:nvPr>
            <p:ph type="title"/>
          </p:nvPr>
        </p:nvSpPr>
        <p:spPr>
          <a:xfrm>
            <a:off x="457200" y="1143000"/>
            <a:ext cx="8229600" cy="1066800"/>
          </a:xfrm>
        </p:spPr>
        <p:txBody>
          <a:bodyPr>
            <a:normAutofit/>
          </a:bodyPr>
          <a:lstStyle/>
          <a:p>
            <a:r>
              <a:rPr lang="en-US" altLang="zh-CN" sz="4400" b="1" dirty="0">
                <a:solidFill>
                  <a:srgbClr val="0000FF"/>
                </a:solidFill>
                <a:latin typeface="Arial" charset="0"/>
                <a:ea typeface="Arial" charset="0"/>
                <a:cs typeface="Arial" charset="0"/>
              </a:rPr>
              <a:t>TensorFlow</a:t>
            </a:r>
          </a:p>
        </p:txBody>
      </p:sp>
      <p:pic>
        <p:nvPicPr>
          <p:cNvPr id="1026" name="Picture 2" descr="TensorFlowLogo.svg">
            <a:extLst>
              <a:ext uri="{FF2B5EF4-FFF2-40B4-BE49-F238E27FC236}">
                <a16:creationId xmlns:a16="http://schemas.microsoft.com/office/drawing/2014/main" id="{42137B10-BED6-469B-8B63-BB6853A8B21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048500" y="444422"/>
            <a:ext cx="2095500" cy="174307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E871DE59-CDED-461D-AAAA-1507BC49CF72}"/>
              </a:ext>
            </a:extLst>
          </p:cNvPr>
          <p:cNvSpPr txBox="1"/>
          <p:nvPr/>
        </p:nvSpPr>
        <p:spPr>
          <a:xfrm>
            <a:off x="457200" y="2895600"/>
            <a:ext cx="3663182" cy="584775"/>
          </a:xfrm>
          <a:prstGeom prst="rect">
            <a:avLst/>
          </a:prstGeom>
          <a:noFill/>
        </p:spPr>
        <p:txBody>
          <a:bodyPr wrap="none" rtlCol="0">
            <a:spAutoFit/>
          </a:bodyPr>
          <a:lstStyle/>
          <a:p>
            <a:r>
              <a:rPr lang="en-US" sz="3200" dirty="0"/>
              <a:t>Starting with Code </a:t>
            </a:r>
          </a:p>
        </p:txBody>
      </p:sp>
      <p:grpSp>
        <p:nvGrpSpPr>
          <p:cNvPr id="5" name="Group 4">
            <a:extLst>
              <a:ext uri="{FF2B5EF4-FFF2-40B4-BE49-F238E27FC236}">
                <a16:creationId xmlns:a16="http://schemas.microsoft.com/office/drawing/2014/main" id="{1C925FB2-DC18-4830-84E7-68602380FD70}"/>
              </a:ext>
            </a:extLst>
          </p:cNvPr>
          <p:cNvGrpSpPr/>
          <p:nvPr/>
        </p:nvGrpSpPr>
        <p:grpSpPr>
          <a:xfrm>
            <a:off x="160020" y="1143000"/>
            <a:ext cx="8983980" cy="1066800"/>
            <a:chOff x="-297180" y="2387600"/>
            <a:chExt cx="8983980" cy="1066800"/>
          </a:xfrm>
          <a:solidFill>
            <a:schemeClr val="bg1"/>
          </a:solidFill>
        </p:grpSpPr>
        <p:sp>
          <p:nvSpPr>
            <p:cNvPr id="7" name="Rectangle 2">
              <a:extLst>
                <a:ext uri="{FF2B5EF4-FFF2-40B4-BE49-F238E27FC236}">
                  <a16:creationId xmlns:a16="http://schemas.microsoft.com/office/drawing/2014/main" id="{D92CB966-F39A-4258-B075-5F8E99E45A0C}"/>
                </a:ext>
              </a:extLst>
            </p:cNvPr>
            <p:cNvSpPr txBox="1">
              <a:spLocks noChangeArrowheads="1"/>
            </p:cNvSpPr>
            <p:nvPr/>
          </p:nvSpPr>
          <p:spPr>
            <a:xfrm>
              <a:off x="-297180" y="2524728"/>
              <a:ext cx="8983980" cy="751871"/>
            </a:xfrm>
            <a:prstGeom prst="rect">
              <a:avLst/>
            </a:prstGeom>
            <a:grpFill/>
          </p:spPr>
          <p:txBody>
            <a:bodyPr vert="horz" anchor="ctr">
              <a:normAutofit lnSpcReduction="10000"/>
            </a:bodyPr>
            <a:lstStyle>
              <a:lvl1pPr algn="l" rtl="0" eaLnBrk="1" latinLnBrk="0" hangingPunct="1">
                <a:spcBef>
                  <a:spcPct val="0"/>
                </a:spcBef>
                <a:buNone/>
                <a:defRPr kumimoji="0" sz="4000" kern="1200">
                  <a:solidFill>
                    <a:schemeClr val="tx2"/>
                  </a:solidFill>
                  <a:latin typeface="+mj-lt"/>
                  <a:ea typeface="+mj-ea"/>
                  <a:cs typeface="+mj-cs"/>
                </a:defRPr>
              </a:lvl1pPr>
            </a:lstStyle>
            <a:p>
              <a:r>
                <a:rPr lang="zh-CN" altLang="en-US" sz="4400" b="1" dirty="0">
                  <a:solidFill>
                    <a:srgbClr val="0000FF"/>
                  </a:solidFill>
                  <a:latin typeface="Arial" charset="0"/>
                  <a:ea typeface="Arial" charset="0"/>
                  <a:cs typeface="Arial" charset="0"/>
                </a:rPr>
                <a:t>基于</a:t>
              </a:r>
              <a:r>
                <a:rPr lang="en-US" altLang="zh-CN" sz="4400" b="1" dirty="0">
                  <a:solidFill>
                    <a:srgbClr val="0000FF"/>
                  </a:solidFill>
                  <a:latin typeface="Arial" charset="0"/>
                  <a:ea typeface="Arial" charset="0"/>
                  <a:cs typeface="Arial" charset="0"/>
                </a:rPr>
                <a:t>TensorFlow</a:t>
              </a:r>
              <a:r>
                <a:rPr lang="zh-CN" altLang="en-US" sz="4400" b="1" dirty="0">
                  <a:solidFill>
                    <a:srgbClr val="0000FF"/>
                  </a:solidFill>
                  <a:latin typeface="Arial" charset="0"/>
                  <a:ea typeface="Arial" charset="0"/>
                  <a:cs typeface="Arial" charset="0"/>
                </a:rPr>
                <a:t>的 </a:t>
              </a:r>
              <a:endParaRPr lang="en-US" altLang="zh-CN" sz="4400" b="1" dirty="0">
                <a:solidFill>
                  <a:srgbClr val="0000FF"/>
                </a:solidFill>
                <a:latin typeface="Arial" charset="0"/>
                <a:ea typeface="Arial" charset="0"/>
                <a:cs typeface="Arial" charset="0"/>
              </a:endParaRPr>
            </a:p>
          </p:txBody>
        </p:sp>
        <p:pic>
          <p:nvPicPr>
            <p:cNvPr id="14338" name="Picture 2" descr="https://s3.amazonaws.com/keras.io/img/keras-logo-2018-large-1200.png">
              <a:extLst>
                <a:ext uri="{FF2B5EF4-FFF2-40B4-BE49-F238E27FC236}">
                  <a16:creationId xmlns:a16="http://schemas.microsoft.com/office/drawing/2014/main" id="{CFAB3D93-9EDE-4568-A6AC-DE8F24DEAD6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24400" y="2387600"/>
              <a:ext cx="3679502" cy="1066800"/>
            </a:xfrm>
            <a:prstGeom prst="rect">
              <a:avLst/>
            </a:prstGeom>
            <a:grp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577907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E6E492C-3555-45CD-AC4A-4D3D7D3534FC}"/>
              </a:ext>
            </a:extLst>
          </p:cNvPr>
          <p:cNvPicPr>
            <a:picLocks noChangeAspect="1"/>
          </p:cNvPicPr>
          <p:nvPr/>
        </p:nvPicPr>
        <p:blipFill>
          <a:blip r:embed="rId2"/>
          <a:stretch>
            <a:fillRect/>
          </a:stretch>
        </p:blipFill>
        <p:spPr>
          <a:xfrm>
            <a:off x="152400" y="3505200"/>
            <a:ext cx="14572635" cy="1590675"/>
          </a:xfrm>
          <a:prstGeom prst="rect">
            <a:avLst/>
          </a:prstGeom>
        </p:spPr>
      </p:pic>
      <p:sp>
        <p:nvSpPr>
          <p:cNvPr id="5" name="Rectangle 2">
            <a:extLst>
              <a:ext uri="{FF2B5EF4-FFF2-40B4-BE49-F238E27FC236}">
                <a16:creationId xmlns:a16="http://schemas.microsoft.com/office/drawing/2014/main" id="{0F2F7385-3EA4-4065-8EDF-CF9508FC59B3}"/>
              </a:ext>
            </a:extLst>
          </p:cNvPr>
          <p:cNvSpPr>
            <a:spLocks noGrp="1" noChangeArrowheads="1"/>
          </p:cNvSpPr>
          <p:nvPr>
            <p:ph type="title"/>
          </p:nvPr>
        </p:nvSpPr>
        <p:spPr>
          <a:xfrm>
            <a:off x="148442" y="762000"/>
            <a:ext cx="8229600" cy="1066800"/>
          </a:xfrm>
        </p:spPr>
        <p:txBody>
          <a:bodyPr>
            <a:normAutofit fontScale="90000"/>
          </a:bodyPr>
          <a:lstStyle/>
          <a:p>
            <a:r>
              <a:rPr lang="en-US" altLang="zh-CN" sz="4400" b="1" dirty="0">
                <a:solidFill>
                  <a:srgbClr val="0000FF"/>
                </a:solidFill>
                <a:latin typeface="Arial" charset="0"/>
                <a:ea typeface="Arial" charset="0"/>
                <a:cs typeface="Arial" charset="0"/>
              </a:rPr>
              <a:t>Code - Interpretation</a:t>
            </a:r>
            <a:br>
              <a:rPr lang="en-US" altLang="zh-CN" sz="4400" b="1" dirty="0">
                <a:solidFill>
                  <a:srgbClr val="0000FF"/>
                </a:solidFill>
                <a:latin typeface="Arial" charset="0"/>
                <a:ea typeface="Arial" charset="0"/>
                <a:cs typeface="Arial" charset="0"/>
              </a:rPr>
            </a:br>
            <a:endParaRPr lang="en-US" altLang="zh-CN" sz="4400" b="1" dirty="0">
              <a:solidFill>
                <a:srgbClr val="0000FF"/>
              </a:solidFill>
              <a:latin typeface="Arial" charset="0"/>
              <a:ea typeface="Arial" charset="0"/>
              <a:cs typeface="Arial" charset="0"/>
            </a:endParaRPr>
          </a:p>
        </p:txBody>
      </p:sp>
      <p:sp>
        <p:nvSpPr>
          <p:cNvPr id="6" name="Rectangle 5">
            <a:extLst>
              <a:ext uri="{FF2B5EF4-FFF2-40B4-BE49-F238E27FC236}">
                <a16:creationId xmlns:a16="http://schemas.microsoft.com/office/drawing/2014/main" id="{698EDE19-20F7-4277-A366-43FD7ACBC3DD}"/>
              </a:ext>
            </a:extLst>
          </p:cNvPr>
          <p:cNvSpPr/>
          <p:nvPr/>
        </p:nvSpPr>
        <p:spPr>
          <a:xfrm>
            <a:off x="304800" y="2457938"/>
            <a:ext cx="3048000" cy="461665"/>
          </a:xfrm>
          <a:prstGeom prst="rect">
            <a:avLst/>
          </a:prstGeom>
        </p:spPr>
        <p:txBody>
          <a:bodyPr wrap="square">
            <a:spAutoFit/>
          </a:bodyPr>
          <a:lstStyle/>
          <a:p>
            <a:r>
              <a:rPr lang="en-US" altLang="zh-CN" sz="2400" b="1" dirty="0">
                <a:solidFill>
                  <a:srgbClr val="0000FF"/>
                </a:solidFill>
                <a:latin typeface="Arial" charset="0"/>
                <a:ea typeface="Arial" charset="0"/>
                <a:cs typeface="Arial" charset="0"/>
              </a:rPr>
              <a:t>Batch Epochs</a:t>
            </a:r>
            <a:endParaRPr lang="en-US" sz="2400" dirty="0"/>
          </a:p>
        </p:txBody>
      </p:sp>
    </p:spTree>
    <p:extLst>
      <p:ext uri="{BB962C8B-B14F-4D97-AF65-F5344CB8AC3E}">
        <p14:creationId xmlns:p14="http://schemas.microsoft.com/office/powerpoint/2010/main" val="31081616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Rectangle 2"/>
          <p:cNvSpPr>
            <a:spLocks noGrp="1" noChangeArrowheads="1"/>
          </p:cNvSpPr>
          <p:nvPr>
            <p:ph type="title"/>
          </p:nvPr>
        </p:nvSpPr>
        <p:spPr>
          <a:xfrm>
            <a:off x="1066800" y="609600"/>
            <a:ext cx="7086600" cy="1143000"/>
          </a:xfrm>
        </p:spPr>
        <p:txBody>
          <a:bodyPr>
            <a:normAutofit/>
          </a:bodyPr>
          <a:lstStyle/>
          <a:p>
            <a:r>
              <a:rPr lang="en-US" altLang="zh-CN" sz="4400" b="1" dirty="0">
                <a:solidFill>
                  <a:srgbClr val="0000FF"/>
                </a:solidFill>
                <a:latin typeface="Arial" charset="0"/>
                <a:ea typeface="Arial" charset="0"/>
                <a:cs typeface="Arial" charset="0"/>
              </a:rPr>
              <a:t>Coverage</a:t>
            </a:r>
          </a:p>
        </p:txBody>
      </p:sp>
      <p:sp>
        <p:nvSpPr>
          <p:cNvPr id="9218" name="Rectangle 3"/>
          <p:cNvSpPr>
            <a:spLocks noGrp="1" noChangeArrowheads="1"/>
          </p:cNvSpPr>
          <p:nvPr>
            <p:ph type="body" idx="1"/>
          </p:nvPr>
        </p:nvSpPr>
        <p:spPr>
          <a:xfrm>
            <a:off x="533400" y="1727200"/>
            <a:ext cx="8305800" cy="5486400"/>
          </a:xfrm>
        </p:spPr>
        <p:txBody>
          <a:bodyPr>
            <a:normAutofit/>
          </a:bodyPr>
          <a:lstStyle/>
          <a:p>
            <a:pPr>
              <a:lnSpc>
                <a:spcPct val="150000"/>
              </a:lnSpc>
            </a:pPr>
            <a:r>
              <a:rPr lang="en-US" altLang="zh-CN" sz="3200" dirty="0" err="1">
                <a:ea typeface="宋体" charset="-122"/>
              </a:rPr>
              <a:t>PyTorch</a:t>
            </a:r>
            <a:r>
              <a:rPr lang="en-US" altLang="zh-CN" sz="3200" dirty="0">
                <a:ea typeface="宋体" charset="-122"/>
              </a:rPr>
              <a:t> or TensorFlow</a:t>
            </a:r>
          </a:p>
          <a:p>
            <a:pPr lvl="1">
              <a:lnSpc>
                <a:spcPct val="150000"/>
              </a:lnSpc>
            </a:pPr>
            <a:r>
              <a:rPr lang="en-US" altLang="zh-CN" sz="3000" dirty="0" err="1">
                <a:ea typeface="宋体" charset="-122"/>
              </a:rPr>
              <a:t>Keras</a:t>
            </a:r>
            <a:r>
              <a:rPr lang="en-US" altLang="zh-CN" sz="3000" dirty="0">
                <a:ea typeface="宋体" charset="-122"/>
              </a:rPr>
              <a:t> in TensorFlow</a:t>
            </a:r>
          </a:p>
          <a:p>
            <a:pPr>
              <a:lnSpc>
                <a:spcPct val="150000"/>
              </a:lnSpc>
            </a:pPr>
            <a:r>
              <a:rPr lang="en-US" altLang="zh-CN" sz="3200" dirty="0">
                <a:ea typeface="宋体" charset="-122"/>
              </a:rPr>
              <a:t>More about CNN Model</a:t>
            </a:r>
          </a:p>
          <a:p>
            <a:pPr lvl="1">
              <a:lnSpc>
                <a:spcPct val="150000"/>
              </a:lnSpc>
            </a:pPr>
            <a:r>
              <a:rPr lang="en-US" altLang="zh-CN" sz="2400" dirty="0" err="1">
                <a:ea typeface="宋体" charset="-122"/>
              </a:rPr>
              <a:t>Batch&amp;Epoch</a:t>
            </a:r>
            <a:endParaRPr lang="en-US" altLang="zh-CN" sz="2400" dirty="0">
              <a:ea typeface="宋体" charset="-122"/>
            </a:endParaRPr>
          </a:p>
          <a:p>
            <a:pPr lvl="1">
              <a:lnSpc>
                <a:spcPct val="150000"/>
              </a:lnSpc>
            </a:pPr>
            <a:r>
              <a:rPr lang="en-US" altLang="zh-CN" sz="2400" dirty="0" err="1">
                <a:ea typeface="宋体" charset="-122"/>
              </a:rPr>
              <a:t>DropRate</a:t>
            </a:r>
            <a:endParaRPr lang="en-US" altLang="zh-CN" sz="2400" dirty="0">
              <a:ea typeface="宋体" charset="-122"/>
            </a:endParaRPr>
          </a:p>
          <a:p>
            <a:pPr lvl="1">
              <a:lnSpc>
                <a:spcPct val="150000"/>
              </a:lnSpc>
            </a:pPr>
            <a:r>
              <a:rPr lang="en-US" altLang="zh-CN" sz="2400" dirty="0" err="1">
                <a:ea typeface="宋体" charset="-122"/>
              </a:rPr>
              <a:t>BatchNormalization</a:t>
            </a:r>
            <a:endParaRPr lang="en-US" altLang="zh-CN" sz="2400" dirty="0">
              <a:ea typeface="宋体" charset="-122"/>
            </a:endParaRPr>
          </a:p>
          <a:p>
            <a:pPr>
              <a:lnSpc>
                <a:spcPct val="150000"/>
              </a:lnSpc>
            </a:pPr>
            <a:r>
              <a:rPr lang="en-US" altLang="zh-CN" sz="3400" dirty="0">
                <a:ea typeface="宋体" charset="-122"/>
              </a:rPr>
              <a:t>CNN Model Training Control</a:t>
            </a:r>
            <a:endParaRPr lang="zh-CN" altLang="en-US" sz="3400" dirty="0">
              <a:ea typeface="宋体" charset="-122"/>
            </a:endParaRPr>
          </a:p>
        </p:txBody>
      </p:sp>
    </p:spTree>
    <p:extLst>
      <p:ext uri="{BB962C8B-B14F-4D97-AF65-F5344CB8AC3E}">
        <p14:creationId xmlns:p14="http://schemas.microsoft.com/office/powerpoint/2010/main" val="4896450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676E68-82F8-468A-80AC-DDA610EF2BC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3953D87-AB35-44BA-892C-582A78DA598C}"/>
              </a:ext>
            </a:extLst>
          </p:cNvPr>
          <p:cNvSpPr>
            <a:spLocks noGrp="1"/>
          </p:cNvSpPr>
          <p:nvPr>
            <p:ph idx="1"/>
          </p:nvPr>
        </p:nvSpPr>
        <p:spPr/>
        <p:txBody>
          <a:bodyPr/>
          <a:lstStyle/>
          <a:p>
            <a:r>
              <a:rPr lang="zh-CN" altLang="en-US" dirty="0"/>
              <a:t>梯度下降</a:t>
            </a:r>
            <a:endParaRPr lang="en-US" altLang="zh-CN" dirty="0"/>
          </a:p>
          <a:p>
            <a:r>
              <a:rPr lang="zh-CN" altLang="en-US" sz="1800" dirty="0"/>
              <a:t>群山之中我想要找到最低的山谷，我按照重力作用向下走（梯度下降），先随机选择向西方向，然后再往南方。。。按照收敛的性质，我一定能够达到一个谷底，可能是局部最低点，也可能是全局的最低点，但是，这样肯定比精确梯度的速度快很多。</a:t>
            </a:r>
            <a:endParaRPr lang="en-US" altLang="zh-CN" sz="1800" dirty="0"/>
          </a:p>
          <a:p>
            <a:r>
              <a:rPr lang="zh-CN" altLang="en-US" sz="1800" dirty="0"/>
              <a:t>当前样本最小值</a:t>
            </a:r>
            <a:endParaRPr lang="en-US" altLang="zh-CN" sz="1800" dirty="0"/>
          </a:p>
          <a:p>
            <a:r>
              <a:rPr lang="zh-CN" altLang="en-US" sz="1800" dirty="0"/>
              <a:t>不是真正局部最优</a:t>
            </a:r>
            <a:endParaRPr lang="en-US" altLang="zh-CN" sz="1800" dirty="0"/>
          </a:p>
          <a:p>
            <a:r>
              <a:rPr lang="zh-CN" altLang="en-US" sz="1800" dirty="0"/>
              <a:t>是大样本的近似</a:t>
            </a:r>
            <a:endParaRPr lang="en-US" sz="1800" dirty="0"/>
          </a:p>
        </p:txBody>
      </p:sp>
      <p:pic>
        <p:nvPicPr>
          <p:cNvPr id="6" name="Picture 5">
            <a:extLst>
              <a:ext uri="{FF2B5EF4-FFF2-40B4-BE49-F238E27FC236}">
                <a16:creationId xmlns:a16="http://schemas.microsoft.com/office/drawing/2014/main" id="{36D7A12E-4460-4CD8-B5F1-71E55A0D8ED4}"/>
              </a:ext>
            </a:extLst>
          </p:cNvPr>
          <p:cNvPicPr>
            <a:picLocks noChangeAspect="1"/>
          </p:cNvPicPr>
          <p:nvPr/>
        </p:nvPicPr>
        <p:blipFill>
          <a:blip r:embed="rId2"/>
          <a:stretch>
            <a:fillRect/>
          </a:stretch>
        </p:blipFill>
        <p:spPr>
          <a:xfrm>
            <a:off x="457200" y="868489"/>
            <a:ext cx="9924435" cy="1083301"/>
          </a:xfrm>
          <a:prstGeom prst="rect">
            <a:avLst/>
          </a:prstGeom>
        </p:spPr>
      </p:pic>
      <p:sp>
        <p:nvSpPr>
          <p:cNvPr id="7" name="Rectangle 6">
            <a:extLst>
              <a:ext uri="{FF2B5EF4-FFF2-40B4-BE49-F238E27FC236}">
                <a16:creationId xmlns:a16="http://schemas.microsoft.com/office/drawing/2014/main" id="{57B7BC06-95FC-4671-B1B9-AF8A6F3CF96E}"/>
              </a:ext>
            </a:extLst>
          </p:cNvPr>
          <p:cNvSpPr/>
          <p:nvPr/>
        </p:nvSpPr>
        <p:spPr>
          <a:xfrm>
            <a:off x="914400" y="367200"/>
            <a:ext cx="3048000" cy="461665"/>
          </a:xfrm>
          <a:prstGeom prst="rect">
            <a:avLst/>
          </a:prstGeom>
        </p:spPr>
        <p:txBody>
          <a:bodyPr wrap="square">
            <a:spAutoFit/>
          </a:bodyPr>
          <a:lstStyle/>
          <a:p>
            <a:r>
              <a:rPr lang="en-US" altLang="zh-CN" sz="2400" b="1" dirty="0">
                <a:solidFill>
                  <a:srgbClr val="0000FF"/>
                </a:solidFill>
                <a:latin typeface="Arial" charset="0"/>
                <a:ea typeface="Arial" charset="0"/>
                <a:cs typeface="Arial" charset="0"/>
              </a:rPr>
              <a:t>Batch Epochs</a:t>
            </a:r>
            <a:endParaRPr lang="en-US" sz="2400" dirty="0"/>
          </a:p>
        </p:txBody>
      </p:sp>
      <p:pic>
        <p:nvPicPr>
          <p:cNvPr id="8" name="Picture 7">
            <a:extLst>
              <a:ext uri="{FF2B5EF4-FFF2-40B4-BE49-F238E27FC236}">
                <a16:creationId xmlns:a16="http://schemas.microsoft.com/office/drawing/2014/main" id="{27E4285F-74E1-4FE0-9F96-C947C03DBBDA}"/>
              </a:ext>
            </a:extLst>
          </p:cNvPr>
          <p:cNvPicPr>
            <a:picLocks noChangeAspect="1"/>
          </p:cNvPicPr>
          <p:nvPr/>
        </p:nvPicPr>
        <p:blipFill>
          <a:blip r:embed="rId3"/>
          <a:stretch>
            <a:fillRect/>
          </a:stretch>
        </p:blipFill>
        <p:spPr>
          <a:xfrm>
            <a:off x="4267200" y="3581400"/>
            <a:ext cx="4543887" cy="3162300"/>
          </a:xfrm>
          <a:prstGeom prst="rect">
            <a:avLst/>
          </a:prstGeom>
        </p:spPr>
      </p:pic>
    </p:spTree>
    <p:extLst>
      <p:ext uri="{BB962C8B-B14F-4D97-AF65-F5344CB8AC3E}">
        <p14:creationId xmlns:p14="http://schemas.microsoft.com/office/powerpoint/2010/main" val="6187256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676E68-82F8-468A-80AC-DDA610EF2BC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3953D87-AB35-44BA-892C-582A78DA598C}"/>
              </a:ext>
            </a:extLst>
          </p:cNvPr>
          <p:cNvSpPr>
            <a:spLocks noGrp="1"/>
          </p:cNvSpPr>
          <p:nvPr>
            <p:ph idx="1"/>
          </p:nvPr>
        </p:nvSpPr>
        <p:spPr/>
        <p:txBody>
          <a:bodyPr/>
          <a:lstStyle/>
          <a:p>
            <a:r>
              <a:rPr lang="zh-CN" altLang="en-US" dirty="0"/>
              <a:t>梯度下降</a:t>
            </a:r>
            <a:endParaRPr lang="en-US" altLang="zh-CN" dirty="0"/>
          </a:p>
        </p:txBody>
      </p:sp>
      <p:pic>
        <p:nvPicPr>
          <p:cNvPr id="6" name="Picture 5">
            <a:extLst>
              <a:ext uri="{FF2B5EF4-FFF2-40B4-BE49-F238E27FC236}">
                <a16:creationId xmlns:a16="http://schemas.microsoft.com/office/drawing/2014/main" id="{36D7A12E-4460-4CD8-B5F1-71E55A0D8ED4}"/>
              </a:ext>
            </a:extLst>
          </p:cNvPr>
          <p:cNvPicPr>
            <a:picLocks noChangeAspect="1"/>
          </p:cNvPicPr>
          <p:nvPr/>
        </p:nvPicPr>
        <p:blipFill>
          <a:blip r:embed="rId2"/>
          <a:stretch>
            <a:fillRect/>
          </a:stretch>
        </p:blipFill>
        <p:spPr>
          <a:xfrm>
            <a:off x="457200" y="868489"/>
            <a:ext cx="9924435" cy="1083301"/>
          </a:xfrm>
          <a:prstGeom prst="rect">
            <a:avLst/>
          </a:prstGeom>
        </p:spPr>
      </p:pic>
      <p:sp>
        <p:nvSpPr>
          <p:cNvPr id="7" name="Rectangle 6">
            <a:extLst>
              <a:ext uri="{FF2B5EF4-FFF2-40B4-BE49-F238E27FC236}">
                <a16:creationId xmlns:a16="http://schemas.microsoft.com/office/drawing/2014/main" id="{57B7BC06-95FC-4671-B1B9-AF8A6F3CF96E}"/>
              </a:ext>
            </a:extLst>
          </p:cNvPr>
          <p:cNvSpPr/>
          <p:nvPr/>
        </p:nvSpPr>
        <p:spPr>
          <a:xfrm>
            <a:off x="914400" y="367200"/>
            <a:ext cx="3048000" cy="461665"/>
          </a:xfrm>
          <a:prstGeom prst="rect">
            <a:avLst/>
          </a:prstGeom>
        </p:spPr>
        <p:txBody>
          <a:bodyPr wrap="square">
            <a:spAutoFit/>
          </a:bodyPr>
          <a:lstStyle/>
          <a:p>
            <a:r>
              <a:rPr lang="en-US" altLang="zh-CN" sz="2400" b="1" dirty="0">
                <a:solidFill>
                  <a:srgbClr val="0000FF"/>
                </a:solidFill>
                <a:latin typeface="Arial" charset="0"/>
                <a:ea typeface="Arial" charset="0"/>
                <a:cs typeface="Arial" charset="0"/>
              </a:rPr>
              <a:t>Batch Epochs</a:t>
            </a:r>
            <a:endParaRPr lang="en-US" sz="2400" dirty="0"/>
          </a:p>
        </p:txBody>
      </p:sp>
      <p:pic>
        <p:nvPicPr>
          <p:cNvPr id="5" name="Picture 4">
            <a:extLst>
              <a:ext uri="{FF2B5EF4-FFF2-40B4-BE49-F238E27FC236}">
                <a16:creationId xmlns:a16="http://schemas.microsoft.com/office/drawing/2014/main" id="{0D810A43-AB85-4866-B829-F924CC13B97A}"/>
              </a:ext>
            </a:extLst>
          </p:cNvPr>
          <p:cNvPicPr>
            <a:picLocks noChangeAspect="1"/>
          </p:cNvPicPr>
          <p:nvPr/>
        </p:nvPicPr>
        <p:blipFill>
          <a:blip r:embed="rId3"/>
          <a:stretch>
            <a:fillRect/>
          </a:stretch>
        </p:blipFill>
        <p:spPr>
          <a:xfrm>
            <a:off x="4191000" y="2971800"/>
            <a:ext cx="4162425" cy="914400"/>
          </a:xfrm>
          <a:prstGeom prst="rect">
            <a:avLst/>
          </a:prstGeom>
        </p:spPr>
      </p:pic>
      <p:sp>
        <p:nvSpPr>
          <p:cNvPr id="9" name="TextBox 8">
            <a:extLst>
              <a:ext uri="{FF2B5EF4-FFF2-40B4-BE49-F238E27FC236}">
                <a16:creationId xmlns:a16="http://schemas.microsoft.com/office/drawing/2014/main" id="{9E0982B4-FDAE-4DF8-8306-AE3F99E97154}"/>
              </a:ext>
            </a:extLst>
          </p:cNvPr>
          <p:cNvSpPr txBox="1"/>
          <p:nvPr/>
        </p:nvSpPr>
        <p:spPr>
          <a:xfrm>
            <a:off x="990600" y="3060658"/>
            <a:ext cx="2743200" cy="369332"/>
          </a:xfrm>
          <a:prstGeom prst="rect">
            <a:avLst/>
          </a:prstGeom>
          <a:noFill/>
        </p:spPr>
        <p:txBody>
          <a:bodyPr wrap="square" rtlCol="0">
            <a:spAutoFit/>
          </a:bodyPr>
          <a:lstStyle/>
          <a:p>
            <a:r>
              <a:rPr lang="zh-CN" altLang="en-US" dirty="0"/>
              <a:t>损失函数，使得其最小</a:t>
            </a:r>
            <a:endParaRPr lang="en-US" dirty="0"/>
          </a:p>
        </p:txBody>
      </p:sp>
      <p:pic>
        <p:nvPicPr>
          <p:cNvPr id="10" name="Picture 9">
            <a:extLst>
              <a:ext uri="{FF2B5EF4-FFF2-40B4-BE49-F238E27FC236}">
                <a16:creationId xmlns:a16="http://schemas.microsoft.com/office/drawing/2014/main" id="{EAF8B203-97DF-45D3-BC81-0378BBDACF40}"/>
              </a:ext>
            </a:extLst>
          </p:cNvPr>
          <p:cNvPicPr>
            <a:picLocks noChangeAspect="1"/>
          </p:cNvPicPr>
          <p:nvPr/>
        </p:nvPicPr>
        <p:blipFill>
          <a:blip r:embed="rId4"/>
          <a:stretch>
            <a:fillRect/>
          </a:stretch>
        </p:blipFill>
        <p:spPr>
          <a:xfrm>
            <a:off x="4333567" y="2447925"/>
            <a:ext cx="2171700" cy="523875"/>
          </a:xfrm>
          <a:prstGeom prst="rect">
            <a:avLst/>
          </a:prstGeom>
        </p:spPr>
      </p:pic>
      <p:sp>
        <p:nvSpPr>
          <p:cNvPr id="11" name="Rectangle 10">
            <a:extLst>
              <a:ext uri="{FF2B5EF4-FFF2-40B4-BE49-F238E27FC236}">
                <a16:creationId xmlns:a16="http://schemas.microsoft.com/office/drawing/2014/main" id="{8F25866B-8B16-4C55-8D30-0FA9D01BF0E6}"/>
              </a:ext>
            </a:extLst>
          </p:cNvPr>
          <p:cNvSpPr/>
          <p:nvPr/>
        </p:nvSpPr>
        <p:spPr>
          <a:xfrm>
            <a:off x="914400" y="4042648"/>
            <a:ext cx="2424062" cy="369332"/>
          </a:xfrm>
          <a:prstGeom prst="rect">
            <a:avLst/>
          </a:prstGeom>
        </p:spPr>
        <p:txBody>
          <a:bodyPr wrap="none">
            <a:spAutoFit/>
          </a:bodyPr>
          <a:lstStyle/>
          <a:p>
            <a:r>
              <a:rPr lang="en-US" altLang="zh-CN" dirty="0">
                <a:solidFill>
                  <a:srgbClr val="1A1A1A"/>
                </a:solidFill>
                <a:latin typeface="-apple-system"/>
              </a:rPr>
              <a:t>S</a:t>
            </a:r>
            <a:r>
              <a:rPr lang="zh-CN" altLang="en-US" dirty="0">
                <a:solidFill>
                  <a:srgbClr val="1A1A1A"/>
                </a:solidFill>
                <a:latin typeface="-apple-system"/>
              </a:rPr>
              <a:t>可以看做</a:t>
            </a:r>
            <a:r>
              <a:rPr lang="en-US" altLang="zh-CN" dirty="0">
                <a:solidFill>
                  <a:srgbClr val="1A1A1A"/>
                </a:solidFill>
                <a:latin typeface="-apple-system"/>
              </a:rPr>
              <a:t>w</a:t>
            </a:r>
            <a:r>
              <a:rPr lang="zh-CN" altLang="en-US" dirty="0">
                <a:solidFill>
                  <a:srgbClr val="1A1A1A"/>
                </a:solidFill>
                <a:latin typeface="-apple-system"/>
              </a:rPr>
              <a:t>和</a:t>
            </a:r>
            <a:r>
              <a:rPr lang="en-US" altLang="zh-CN" dirty="0">
                <a:solidFill>
                  <a:srgbClr val="1A1A1A"/>
                </a:solidFill>
                <a:latin typeface="-apple-system"/>
              </a:rPr>
              <a:t>b</a:t>
            </a:r>
            <a:r>
              <a:rPr lang="zh-CN" altLang="en-US" dirty="0">
                <a:solidFill>
                  <a:srgbClr val="1A1A1A"/>
                </a:solidFill>
                <a:latin typeface="-apple-system"/>
              </a:rPr>
              <a:t>的函数</a:t>
            </a:r>
            <a:endParaRPr lang="en-US" dirty="0"/>
          </a:p>
        </p:txBody>
      </p:sp>
      <p:pic>
        <p:nvPicPr>
          <p:cNvPr id="12" name="Picture 11">
            <a:extLst>
              <a:ext uri="{FF2B5EF4-FFF2-40B4-BE49-F238E27FC236}">
                <a16:creationId xmlns:a16="http://schemas.microsoft.com/office/drawing/2014/main" id="{4F57CF8F-95A9-4842-8F15-E5BA8C4712F6}"/>
              </a:ext>
            </a:extLst>
          </p:cNvPr>
          <p:cNvPicPr>
            <a:picLocks noChangeAspect="1"/>
          </p:cNvPicPr>
          <p:nvPr/>
        </p:nvPicPr>
        <p:blipFill>
          <a:blip r:embed="rId5"/>
          <a:stretch>
            <a:fillRect/>
          </a:stretch>
        </p:blipFill>
        <p:spPr>
          <a:xfrm>
            <a:off x="4337525" y="4098625"/>
            <a:ext cx="1276350" cy="476250"/>
          </a:xfrm>
          <a:prstGeom prst="rect">
            <a:avLst/>
          </a:prstGeom>
        </p:spPr>
      </p:pic>
      <p:pic>
        <p:nvPicPr>
          <p:cNvPr id="13" name="Picture 12">
            <a:extLst>
              <a:ext uri="{FF2B5EF4-FFF2-40B4-BE49-F238E27FC236}">
                <a16:creationId xmlns:a16="http://schemas.microsoft.com/office/drawing/2014/main" id="{F4F21363-BECE-4ACC-959F-1ED5C4DC1483}"/>
              </a:ext>
            </a:extLst>
          </p:cNvPr>
          <p:cNvPicPr>
            <a:picLocks noChangeAspect="1"/>
          </p:cNvPicPr>
          <p:nvPr/>
        </p:nvPicPr>
        <p:blipFill>
          <a:blip r:embed="rId6"/>
          <a:stretch>
            <a:fillRect/>
          </a:stretch>
        </p:blipFill>
        <p:spPr>
          <a:xfrm>
            <a:off x="4424054" y="4629290"/>
            <a:ext cx="4162426" cy="2171420"/>
          </a:xfrm>
          <a:prstGeom prst="rect">
            <a:avLst/>
          </a:prstGeom>
        </p:spPr>
      </p:pic>
      <p:sp>
        <p:nvSpPr>
          <p:cNvPr id="14" name="Rectangle 13">
            <a:extLst>
              <a:ext uri="{FF2B5EF4-FFF2-40B4-BE49-F238E27FC236}">
                <a16:creationId xmlns:a16="http://schemas.microsoft.com/office/drawing/2014/main" id="{F0C909E6-6908-4A5E-9364-541D96480A7E}"/>
              </a:ext>
            </a:extLst>
          </p:cNvPr>
          <p:cNvSpPr/>
          <p:nvPr/>
        </p:nvSpPr>
        <p:spPr>
          <a:xfrm>
            <a:off x="230827" y="4590657"/>
            <a:ext cx="3960173" cy="1477328"/>
          </a:xfrm>
          <a:prstGeom prst="rect">
            <a:avLst/>
          </a:prstGeom>
        </p:spPr>
        <p:txBody>
          <a:bodyPr wrap="square">
            <a:spAutoFit/>
          </a:bodyPr>
          <a:lstStyle/>
          <a:p>
            <a:r>
              <a:rPr lang="zh-CN" altLang="en-US" dirty="0">
                <a:solidFill>
                  <a:srgbClr val="1A1A1A"/>
                </a:solidFill>
                <a:latin typeface="-apple-system"/>
              </a:rPr>
              <a:t>对于函数而言，求得该函数对所有参数（变量）的偏导，每次更新这些参数，直到到达最低点为止，注意这些参数必须在每一轮一起更新，而不是一个一个更新。</a:t>
            </a:r>
            <a:endParaRPr lang="en-US" dirty="0"/>
          </a:p>
        </p:txBody>
      </p:sp>
    </p:spTree>
    <p:extLst>
      <p:ext uri="{BB962C8B-B14F-4D97-AF65-F5344CB8AC3E}">
        <p14:creationId xmlns:p14="http://schemas.microsoft.com/office/powerpoint/2010/main" val="36935295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676E68-82F8-468A-80AC-DDA610EF2BC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3953D87-AB35-44BA-892C-582A78DA598C}"/>
              </a:ext>
            </a:extLst>
          </p:cNvPr>
          <p:cNvSpPr>
            <a:spLocks noGrp="1"/>
          </p:cNvSpPr>
          <p:nvPr>
            <p:ph idx="1"/>
          </p:nvPr>
        </p:nvSpPr>
        <p:spPr/>
        <p:txBody>
          <a:bodyPr/>
          <a:lstStyle/>
          <a:p>
            <a:r>
              <a:rPr lang="zh-CN" altLang="en-US" dirty="0"/>
              <a:t>梯度下降</a:t>
            </a:r>
            <a:endParaRPr lang="en-US" altLang="zh-CN" dirty="0"/>
          </a:p>
        </p:txBody>
      </p:sp>
      <p:pic>
        <p:nvPicPr>
          <p:cNvPr id="6" name="Picture 5">
            <a:extLst>
              <a:ext uri="{FF2B5EF4-FFF2-40B4-BE49-F238E27FC236}">
                <a16:creationId xmlns:a16="http://schemas.microsoft.com/office/drawing/2014/main" id="{36D7A12E-4460-4CD8-B5F1-71E55A0D8ED4}"/>
              </a:ext>
            </a:extLst>
          </p:cNvPr>
          <p:cNvPicPr>
            <a:picLocks noChangeAspect="1"/>
          </p:cNvPicPr>
          <p:nvPr/>
        </p:nvPicPr>
        <p:blipFill>
          <a:blip r:embed="rId2"/>
          <a:stretch>
            <a:fillRect/>
          </a:stretch>
        </p:blipFill>
        <p:spPr>
          <a:xfrm>
            <a:off x="457200" y="868489"/>
            <a:ext cx="9924435" cy="1083301"/>
          </a:xfrm>
          <a:prstGeom prst="rect">
            <a:avLst/>
          </a:prstGeom>
        </p:spPr>
      </p:pic>
      <p:sp>
        <p:nvSpPr>
          <p:cNvPr id="7" name="Rectangle 6">
            <a:extLst>
              <a:ext uri="{FF2B5EF4-FFF2-40B4-BE49-F238E27FC236}">
                <a16:creationId xmlns:a16="http://schemas.microsoft.com/office/drawing/2014/main" id="{57B7BC06-95FC-4671-B1B9-AF8A6F3CF96E}"/>
              </a:ext>
            </a:extLst>
          </p:cNvPr>
          <p:cNvSpPr/>
          <p:nvPr/>
        </p:nvSpPr>
        <p:spPr>
          <a:xfrm>
            <a:off x="914400" y="367200"/>
            <a:ext cx="3048000" cy="461665"/>
          </a:xfrm>
          <a:prstGeom prst="rect">
            <a:avLst/>
          </a:prstGeom>
        </p:spPr>
        <p:txBody>
          <a:bodyPr wrap="square">
            <a:spAutoFit/>
          </a:bodyPr>
          <a:lstStyle/>
          <a:p>
            <a:r>
              <a:rPr lang="en-US" altLang="zh-CN" sz="2400" b="1" dirty="0">
                <a:solidFill>
                  <a:srgbClr val="0000FF"/>
                </a:solidFill>
                <a:latin typeface="Arial" charset="0"/>
                <a:ea typeface="Arial" charset="0"/>
                <a:cs typeface="Arial" charset="0"/>
              </a:rPr>
              <a:t>Batch Epochs</a:t>
            </a:r>
            <a:endParaRPr lang="en-US" sz="2400" dirty="0"/>
          </a:p>
        </p:txBody>
      </p:sp>
      <p:pic>
        <p:nvPicPr>
          <p:cNvPr id="5" name="Picture 4">
            <a:extLst>
              <a:ext uri="{FF2B5EF4-FFF2-40B4-BE49-F238E27FC236}">
                <a16:creationId xmlns:a16="http://schemas.microsoft.com/office/drawing/2014/main" id="{0D810A43-AB85-4866-B829-F924CC13B97A}"/>
              </a:ext>
            </a:extLst>
          </p:cNvPr>
          <p:cNvPicPr>
            <a:picLocks noChangeAspect="1"/>
          </p:cNvPicPr>
          <p:nvPr/>
        </p:nvPicPr>
        <p:blipFill>
          <a:blip r:embed="rId3"/>
          <a:stretch>
            <a:fillRect/>
          </a:stretch>
        </p:blipFill>
        <p:spPr>
          <a:xfrm>
            <a:off x="4191000" y="2971800"/>
            <a:ext cx="4162425" cy="914400"/>
          </a:xfrm>
          <a:prstGeom prst="rect">
            <a:avLst/>
          </a:prstGeom>
        </p:spPr>
      </p:pic>
      <p:sp>
        <p:nvSpPr>
          <p:cNvPr id="9" name="TextBox 8">
            <a:extLst>
              <a:ext uri="{FF2B5EF4-FFF2-40B4-BE49-F238E27FC236}">
                <a16:creationId xmlns:a16="http://schemas.microsoft.com/office/drawing/2014/main" id="{9E0982B4-FDAE-4DF8-8306-AE3F99E97154}"/>
              </a:ext>
            </a:extLst>
          </p:cNvPr>
          <p:cNvSpPr txBox="1"/>
          <p:nvPr/>
        </p:nvSpPr>
        <p:spPr>
          <a:xfrm>
            <a:off x="990600" y="3060658"/>
            <a:ext cx="2743200" cy="369332"/>
          </a:xfrm>
          <a:prstGeom prst="rect">
            <a:avLst/>
          </a:prstGeom>
          <a:noFill/>
        </p:spPr>
        <p:txBody>
          <a:bodyPr wrap="square" rtlCol="0">
            <a:spAutoFit/>
          </a:bodyPr>
          <a:lstStyle/>
          <a:p>
            <a:r>
              <a:rPr lang="zh-CN" altLang="en-US" dirty="0"/>
              <a:t>损失函数，使得其最小</a:t>
            </a:r>
            <a:endParaRPr lang="en-US" dirty="0"/>
          </a:p>
        </p:txBody>
      </p:sp>
      <p:pic>
        <p:nvPicPr>
          <p:cNvPr id="10" name="Picture 9">
            <a:extLst>
              <a:ext uri="{FF2B5EF4-FFF2-40B4-BE49-F238E27FC236}">
                <a16:creationId xmlns:a16="http://schemas.microsoft.com/office/drawing/2014/main" id="{EAF8B203-97DF-45D3-BC81-0378BBDACF40}"/>
              </a:ext>
            </a:extLst>
          </p:cNvPr>
          <p:cNvPicPr>
            <a:picLocks noChangeAspect="1"/>
          </p:cNvPicPr>
          <p:nvPr/>
        </p:nvPicPr>
        <p:blipFill>
          <a:blip r:embed="rId4"/>
          <a:stretch>
            <a:fillRect/>
          </a:stretch>
        </p:blipFill>
        <p:spPr>
          <a:xfrm>
            <a:off x="4333567" y="2447925"/>
            <a:ext cx="2171700" cy="523875"/>
          </a:xfrm>
          <a:prstGeom prst="rect">
            <a:avLst/>
          </a:prstGeom>
        </p:spPr>
      </p:pic>
      <p:sp>
        <p:nvSpPr>
          <p:cNvPr id="11" name="Rectangle 10">
            <a:extLst>
              <a:ext uri="{FF2B5EF4-FFF2-40B4-BE49-F238E27FC236}">
                <a16:creationId xmlns:a16="http://schemas.microsoft.com/office/drawing/2014/main" id="{8F25866B-8B16-4C55-8D30-0FA9D01BF0E6}"/>
              </a:ext>
            </a:extLst>
          </p:cNvPr>
          <p:cNvSpPr/>
          <p:nvPr/>
        </p:nvSpPr>
        <p:spPr>
          <a:xfrm>
            <a:off x="914400" y="4042648"/>
            <a:ext cx="2424062" cy="369332"/>
          </a:xfrm>
          <a:prstGeom prst="rect">
            <a:avLst/>
          </a:prstGeom>
        </p:spPr>
        <p:txBody>
          <a:bodyPr wrap="none">
            <a:spAutoFit/>
          </a:bodyPr>
          <a:lstStyle/>
          <a:p>
            <a:r>
              <a:rPr lang="en-US" altLang="zh-CN" dirty="0">
                <a:solidFill>
                  <a:srgbClr val="1A1A1A"/>
                </a:solidFill>
                <a:latin typeface="-apple-system"/>
              </a:rPr>
              <a:t>S</a:t>
            </a:r>
            <a:r>
              <a:rPr lang="zh-CN" altLang="en-US" dirty="0">
                <a:solidFill>
                  <a:srgbClr val="1A1A1A"/>
                </a:solidFill>
                <a:latin typeface="-apple-system"/>
              </a:rPr>
              <a:t>可以看做</a:t>
            </a:r>
            <a:r>
              <a:rPr lang="en-US" altLang="zh-CN" dirty="0">
                <a:solidFill>
                  <a:srgbClr val="1A1A1A"/>
                </a:solidFill>
                <a:latin typeface="-apple-system"/>
              </a:rPr>
              <a:t>w</a:t>
            </a:r>
            <a:r>
              <a:rPr lang="zh-CN" altLang="en-US" dirty="0">
                <a:solidFill>
                  <a:srgbClr val="1A1A1A"/>
                </a:solidFill>
                <a:latin typeface="-apple-system"/>
              </a:rPr>
              <a:t>和</a:t>
            </a:r>
            <a:r>
              <a:rPr lang="en-US" altLang="zh-CN" dirty="0">
                <a:solidFill>
                  <a:srgbClr val="1A1A1A"/>
                </a:solidFill>
                <a:latin typeface="-apple-system"/>
              </a:rPr>
              <a:t>b</a:t>
            </a:r>
            <a:r>
              <a:rPr lang="zh-CN" altLang="en-US" dirty="0">
                <a:solidFill>
                  <a:srgbClr val="1A1A1A"/>
                </a:solidFill>
                <a:latin typeface="-apple-system"/>
              </a:rPr>
              <a:t>的函数</a:t>
            </a:r>
            <a:endParaRPr lang="en-US" dirty="0"/>
          </a:p>
        </p:txBody>
      </p:sp>
      <p:pic>
        <p:nvPicPr>
          <p:cNvPr id="12" name="Picture 11">
            <a:extLst>
              <a:ext uri="{FF2B5EF4-FFF2-40B4-BE49-F238E27FC236}">
                <a16:creationId xmlns:a16="http://schemas.microsoft.com/office/drawing/2014/main" id="{4F57CF8F-95A9-4842-8F15-E5BA8C4712F6}"/>
              </a:ext>
            </a:extLst>
          </p:cNvPr>
          <p:cNvPicPr>
            <a:picLocks noChangeAspect="1"/>
          </p:cNvPicPr>
          <p:nvPr/>
        </p:nvPicPr>
        <p:blipFill>
          <a:blip r:embed="rId5"/>
          <a:stretch>
            <a:fillRect/>
          </a:stretch>
        </p:blipFill>
        <p:spPr>
          <a:xfrm>
            <a:off x="4337525" y="4098625"/>
            <a:ext cx="1276350" cy="476250"/>
          </a:xfrm>
          <a:prstGeom prst="rect">
            <a:avLst/>
          </a:prstGeom>
        </p:spPr>
      </p:pic>
      <p:pic>
        <p:nvPicPr>
          <p:cNvPr id="13" name="Picture 12">
            <a:extLst>
              <a:ext uri="{FF2B5EF4-FFF2-40B4-BE49-F238E27FC236}">
                <a16:creationId xmlns:a16="http://schemas.microsoft.com/office/drawing/2014/main" id="{F4F21363-BECE-4ACC-959F-1ED5C4DC1483}"/>
              </a:ext>
            </a:extLst>
          </p:cNvPr>
          <p:cNvPicPr>
            <a:picLocks noChangeAspect="1"/>
          </p:cNvPicPr>
          <p:nvPr/>
        </p:nvPicPr>
        <p:blipFill>
          <a:blip r:embed="rId6"/>
          <a:stretch>
            <a:fillRect/>
          </a:stretch>
        </p:blipFill>
        <p:spPr>
          <a:xfrm>
            <a:off x="4424054" y="4629290"/>
            <a:ext cx="4162426" cy="2171420"/>
          </a:xfrm>
          <a:prstGeom prst="rect">
            <a:avLst/>
          </a:prstGeom>
        </p:spPr>
      </p:pic>
      <p:sp>
        <p:nvSpPr>
          <p:cNvPr id="14" name="Rectangle 13">
            <a:extLst>
              <a:ext uri="{FF2B5EF4-FFF2-40B4-BE49-F238E27FC236}">
                <a16:creationId xmlns:a16="http://schemas.microsoft.com/office/drawing/2014/main" id="{F0C909E6-6908-4A5E-9364-541D96480A7E}"/>
              </a:ext>
            </a:extLst>
          </p:cNvPr>
          <p:cNvSpPr/>
          <p:nvPr/>
        </p:nvSpPr>
        <p:spPr>
          <a:xfrm>
            <a:off x="230827" y="4590657"/>
            <a:ext cx="3960173" cy="1477328"/>
          </a:xfrm>
          <a:prstGeom prst="rect">
            <a:avLst/>
          </a:prstGeom>
        </p:spPr>
        <p:txBody>
          <a:bodyPr wrap="square">
            <a:spAutoFit/>
          </a:bodyPr>
          <a:lstStyle/>
          <a:p>
            <a:r>
              <a:rPr lang="zh-CN" altLang="en-US" dirty="0">
                <a:solidFill>
                  <a:srgbClr val="1A1A1A"/>
                </a:solidFill>
                <a:latin typeface="-apple-system"/>
              </a:rPr>
              <a:t>对于函数而言，求得该函数对所有参数（变量）的偏导，每次更新这些参数，直到到达最低点为止，注意这些参数必须在每一轮一起更新，而不是一个一个更新。</a:t>
            </a:r>
            <a:endParaRPr lang="en-US" dirty="0"/>
          </a:p>
        </p:txBody>
      </p:sp>
    </p:spTree>
    <p:extLst>
      <p:ext uri="{BB962C8B-B14F-4D97-AF65-F5344CB8AC3E}">
        <p14:creationId xmlns:p14="http://schemas.microsoft.com/office/powerpoint/2010/main" val="14525509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676E68-82F8-468A-80AC-DDA610EF2BC8}"/>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E3953D87-AB35-44BA-892C-582A78DA598C}"/>
              </a:ext>
            </a:extLst>
          </p:cNvPr>
          <p:cNvSpPr>
            <a:spLocks noGrp="1"/>
          </p:cNvSpPr>
          <p:nvPr>
            <p:ph idx="1"/>
          </p:nvPr>
        </p:nvSpPr>
        <p:spPr/>
        <p:txBody>
          <a:bodyPr>
            <a:normAutofit/>
          </a:bodyPr>
          <a:lstStyle/>
          <a:p>
            <a:r>
              <a:rPr lang="en-US" b="1" dirty="0"/>
              <a:t>Batch-Gradient Descent</a:t>
            </a:r>
          </a:p>
          <a:p>
            <a:pPr lvl="1"/>
            <a:r>
              <a:rPr lang="zh-CN" altLang="en-US" sz="2000" dirty="0">
                <a:solidFill>
                  <a:schemeClr val="tx1"/>
                </a:solidFill>
              </a:rPr>
              <a:t>在每一轮的训练过程中，</a:t>
            </a:r>
            <a:r>
              <a:rPr lang="en-US" sz="2000" dirty="0">
                <a:solidFill>
                  <a:schemeClr val="tx1"/>
                </a:solidFill>
              </a:rPr>
              <a:t>Batch Gradient Descent</a:t>
            </a:r>
            <a:r>
              <a:rPr lang="zh-CN" altLang="en-US" sz="2000" dirty="0">
                <a:solidFill>
                  <a:schemeClr val="tx1"/>
                </a:solidFill>
              </a:rPr>
              <a:t>算法用整个训练集的数据计算</a:t>
            </a:r>
            <a:r>
              <a:rPr lang="en-US" sz="2000" dirty="0">
                <a:solidFill>
                  <a:schemeClr val="tx1"/>
                </a:solidFill>
              </a:rPr>
              <a:t>cost function</a:t>
            </a:r>
            <a:r>
              <a:rPr lang="zh-CN" altLang="en-US" sz="2000" dirty="0">
                <a:solidFill>
                  <a:schemeClr val="tx1"/>
                </a:solidFill>
              </a:rPr>
              <a:t>的梯度，并用该梯度对模型参数进行更新</a:t>
            </a:r>
            <a:r>
              <a:rPr lang="en-US" altLang="zh-CN" sz="2000" dirty="0">
                <a:solidFill>
                  <a:schemeClr val="tx1"/>
                </a:solidFill>
              </a:rPr>
              <a:t>	 - </a:t>
            </a:r>
            <a:r>
              <a:rPr lang="zh-CN" altLang="en-US" sz="2000" dirty="0">
                <a:solidFill>
                  <a:srgbClr val="FF0000"/>
                </a:solidFill>
              </a:rPr>
              <a:t>效果较好，速度很慢，内存消耗过大</a:t>
            </a:r>
            <a:endParaRPr lang="en-US" b="1" dirty="0"/>
          </a:p>
          <a:p>
            <a:pPr marL="576072" indent="-457200"/>
            <a:r>
              <a:rPr lang="en-US" b="1" dirty="0"/>
              <a:t>Stochastic Gradient Descent</a:t>
            </a:r>
          </a:p>
          <a:p>
            <a:pPr lvl="1"/>
            <a:r>
              <a:rPr lang="en-US" sz="1800" dirty="0">
                <a:solidFill>
                  <a:schemeClr val="tx1">
                    <a:lumMod val="95000"/>
                    <a:lumOff val="5000"/>
                  </a:schemeClr>
                </a:solidFill>
              </a:rPr>
              <a:t>Stochastic gradient descent </a:t>
            </a:r>
            <a:r>
              <a:rPr lang="zh-CN" altLang="en-US" sz="1800" dirty="0">
                <a:solidFill>
                  <a:schemeClr val="tx1">
                    <a:lumMod val="95000"/>
                    <a:lumOff val="5000"/>
                  </a:schemeClr>
                </a:solidFill>
              </a:rPr>
              <a:t>算法每读入一个数据，便立刻计算</a:t>
            </a:r>
            <a:r>
              <a:rPr lang="en-US" sz="1800" dirty="0">
                <a:solidFill>
                  <a:schemeClr val="tx1">
                    <a:lumMod val="95000"/>
                    <a:lumOff val="5000"/>
                  </a:schemeClr>
                </a:solidFill>
              </a:rPr>
              <a:t>cost </a:t>
            </a:r>
            <a:r>
              <a:rPr lang="en-US" sz="1800" dirty="0" err="1">
                <a:solidFill>
                  <a:schemeClr val="tx1">
                    <a:lumMod val="95000"/>
                    <a:lumOff val="5000"/>
                  </a:schemeClr>
                </a:solidFill>
              </a:rPr>
              <a:t>fuction</a:t>
            </a:r>
            <a:r>
              <a:rPr lang="zh-CN" altLang="en-US" sz="1800" dirty="0">
                <a:solidFill>
                  <a:schemeClr val="tx1">
                    <a:lumMod val="95000"/>
                    <a:lumOff val="5000"/>
                  </a:schemeClr>
                </a:solidFill>
              </a:rPr>
              <a:t>的梯度来更新参数</a:t>
            </a:r>
            <a:r>
              <a:rPr lang="en-US" altLang="zh-CN" sz="1800" dirty="0">
                <a:solidFill>
                  <a:schemeClr val="tx1">
                    <a:lumMod val="95000"/>
                    <a:lumOff val="5000"/>
                  </a:schemeClr>
                </a:solidFill>
              </a:rPr>
              <a:t> - </a:t>
            </a:r>
            <a:r>
              <a:rPr lang="zh-CN" altLang="en-US" sz="1800" dirty="0">
                <a:solidFill>
                  <a:srgbClr val="FF0000"/>
                </a:solidFill>
              </a:rPr>
              <a:t>容易收敛到局部最优，并且容易被困在鞍点 速度快</a:t>
            </a:r>
            <a:endParaRPr lang="en-US" altLang="zh-CN" sz="1800" dirty="0">
              <a:solidFill>
                <a:srgbClr val="FF0000"/>
              </a:solidFill>
            </a:endParaRPr>
          </a:p>
          <a:p>
            <a:r>
              <a:rPr lang="en-US" b="1" dirty="0"/>
              <a:t>Mini-batch Gradient Descent</a:t>
            </a:r>
          </a:p>
          <a:p>
            <a:r>
              <a:rPr lang="en-US" sz="2000" dirty="0"/>
              <a:t>mini-batch Gradient Descent</a:t>
            </a:r>
            <a:r>
              <a:rPr lang="zh-CN" altLang="en-US" sz="2000" dirty="0"/>
              <a:t>的方法是在上述两个方法中取折衷</a:t>
            </a:r>
            <a:r>
              <a:rPr lang="en-US" altLang="zh-CN" sz="2000" dirty="0"/>
              <a:t>, </a:t>
            </a:r>
            <a:r>
              <a:rPr lang="zh-CN" altLang="en-US" sz="2000" dirty="0"/>
              <a:t>每次从所有训练数据中取一个子集</a:t>
            </a:r>
            <a:r>
              <a:rPr lang="zh-CN" altLang="en-US" sz="2000" b="1" dirty="0">
                <a:solidFill>
                  <a:srgbClr val="FF0000"/>
                </a:solidFill>
              </a:rPr>
              <a:t>（</a:t>
            </a:r>
            <a:r>
              <a:rPr lang="en-US" sz="2000" b="1" dirty="0">
                <a:solidFill>
                  <a:srgbClr val="FF0000"/>
                </a:solidFill>
              </a:rPr>
              <a:t>mini-batch）</a:t>
            </a:r>
            <a:r>
              <a:rPr lang="en-US" sz="2000" dirty="0"/>
              <a:t> </a:t>
            </a:r>
            <a:r>
              <a:rPr lang="zh-CN" altLang="en-US" sz="2000" dirty="0"/>
              <a:t>用于计算梯度</a:t>
            </a:r>
            <a:endParaRPr lang="en-US" sz="2000" dirty="0"/>
          </a:p>
          <a:p>
            <a:pPr lvl="1"/>
            <a:r>
              <a:rPr lang="zh-CN" altLang="en-US" sz="1800" dirty="0">
                <a:solidFill>
                  <a:srgbClr val="FF0000"/>
                </a:solidFill>
              </a:rPr>
              <a:t>深度学习训练中的主流方法</a:t>
            </a:r>
            <a:endParaRPr lang="en-US" altLang="zh-CN" sz="1800" dirty="0">
              <a:solidFill>
                <a:srgbClr val="FF0000"/>
              </a:solidFill>
            </a:endParaRPr>
          </a:p>
        </p:txBody>
      </p:sp>
      <p:pic>
        <p:nvPicPr>
          <p:cNvPr id="6" name="Picture 5">
            <a:extLst>
              <a:ext uri="{FF2B5EF4-FFF2-40B4-BE49-F238E27FC236}">
                <a16:creationId xmlns:a16="http://schemas.microsoft.com/office/drawing/2014/main" id="{36D7A12E-4460-4CD8-B5F1-71E55A0D8ED4}"/>
              </a:ext>
            </a:extLst>
          </p:cNvPr>
          <p:cNvPicPr>
            <a:picLocks noChangeAspect="1"/>
          </p:cNvPicPr>
          <p:nvPr/>
        </p:nvPicPr>
        <p:blipFill>
          <a:blip r:embed="rId2"/>
          <a:stretch>
            <a:fillRect/>
          </a:stretch>
        </p:blipFill>
        <p:spPr>
          <a:xfrm>
            <a:off x="457200" y="868489"/>
            <a:ext cx="9924435" cy="1083301"/>
          </a:xfrm>
          <a:prstGeom prst="rect">
            <a:avLst/>
          </a:prstGeom>
        </p:spPr>
      </p:pic>
      <p:sp>
        <p:nvSpPr>
          <p:cNvPr id="7" name="Rectangle 6">
            <a:extLst>
              <a:ext uri="{FF2B5EF4-FFF2-40B4-BE49-F238E27FC236}">
                <a16:creationId xmlns:a16="http://schemas.microsoft.com/office/drawing/2014/main" id="{57B7BC06-95FC-4671-B1B9-AF8A6F3CF96E}"/>
              </a:ext>
            </a:extLst>
          </p:cNvPr>
          <p:cNvSpPr/>
          <p:nvPr/>
        </p:nvSpPr>
        <p:spPr>
          <a:xfrm>
            <a:off x="914400" y="367200"/>
            <a:ext cx="3048000" cy="461665"/>
          </a:xfrm>
          <a:prstGeom prst="rect">
            <a:avLst/>
          </a:prstGeom>
        </p:spPr>
        <p:txBody>
          <a:bodyPr wrap="square">
            <a:spAutoFit/>
          </a:bodyPr>
          <a:lstStyle/>
          <a:p>
            <a:r>
              <a:rPr lang="en-US" altLang="zh-CN" sz="2400" b="1" dirty="0">
                <a:solidFill>
                  <a:srgbClr val="0000FF"/>
                </a:solidFill>
                <a:latin typeface="Arial" charset="0"/>
                <a:ea typeface="Arial" charset="0"/>
                <a:cs typeface="Arial" charset="0"/>
              </a:rPr>
              <a:t>Batch Epochs</a:t>
            </a:r>
            <a:endParaRPr lang="en-US" sz="2400" dirty="0"/>
          </a:p>
        </p:txBody>
      </p:sp>
    </p:spTree>
    <p:extLst>
      <p:ext uri="{BB962C8B-B14F-4D97-AF65-F5344CB8AC3E}">
        <p14:creationId xmlns:p14="http://schemas.microsoft.com/office/powerpoint/2010/main" val="7943758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676E68-82F8-468A-80AC-DDA610EF2BC8}"/>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E3953D87-AB35-44BA-892C-582A78DA598C}"/>
              </a:ext>
            </a:extLst>
          </p:cNvPr>
          <p:cNvSpPr>
            <a:spLocks noGrp="1"/>
          </p:cNvSpPr>
          <p:nvPr>
            <p:ph idx="1"/>
          </p:nvPr>
        </p:nvSpPr>
        <p:spPr/>
        <p:txBody>
          <a:bodyPr>
            <a:normAutofit/>
          </a:bodyPr>
          <a:lstStyle/>
          <a:p>
            <a:r>
              <a:rPr lang="en-US" b="1" dirty="0"/>
              <a:t>Mini-batch Gradient Descent</a:t>
            </a:r>
          </a:p>
          <a:p>
            <a:r>
              <a:rPr lang="en-US" sz="2000" dirty="0"/>
              <a:t>mini-batch Gradient Descent</a:t>
            </a:r>
            <a:r>
              <a:rPr lang="zh-CN" altLang="en-US" sz="2000" dirty="0"/>
              <a:t>的方法是在上述两个方法中取折衷</a:t>
            </a:r>
            <a:r>
              <a:rPr lang="en-US" altLang="zh-CN" sz="2000" dirty="0"/>
              <a:t>, </a:t>
            </a:r>
            <a:r>
              <a:rPr lang="zh-CN" altLang="en-US" sz="2000" dirty="0"/>
              <a:t>每次从所有训练数据中取一个子集</a:t>
            </a:r>
            <a:r>
              <a:rPr lang="zh-CN" altLang="en-US" sz="2000" b="1" dirty="0">
                <a:solidFill>
                  <a:srgbClr val="FF0000"/>
                </a:solidFill>
              </a:rPr>
              <a:t>（</a:t>
            </a:r>
            <a:r>
              <a:rPr lang="en-US" sz="2000" b="1" dirty="0">
                <a:solidFill>
                  <a:srgbClr val="FF0000"/>
                </a:solidFill>
              </a:rPr>
              <a:t>mini-batch）</a:t>
            </a:r>
            <a:r>
              <a:rPr lang="en-US" sz="2000" dirty="0"/>
              <a:t> </a:t>
            </a:r>
            <a:r>
              <a:rPr lang="zh-CN" altLang="en-US" sz="2000" dirty="0"/>
              <a:t>用于计算梯度</a:t>
            </a:r>
            <a:endParaRPr lang="en-US" sz="2000" dirty="0"/>
          </a:p>
          <a:p>
            <a:pPr lvl="1"/>
            <a:r>
              <a:rPr lang="zh-CN" altLang="en-US" sz="1800" dirty="0">
                <a:solidFill>
                  <a:srgbClr val="FF0000"/>
                </a:solidFill>
              </a:rPr>
              <a:t>深度学习训练中的主流方法</a:t>
            </a:r>
            <a:endParaRPr lang="en-US" altLang="zh-CN" sz="1800" dirty="0">
              <a:solidFill>
                <a:srgbClr val="FF0000"/>
              </a:solidFill>
            </a:endParaRPr>
          </a:p>
          <a:p>
            <a:pPr lvl="1"/>
            <a:endParaRPr lang="en-US" altLang="zh-CN" sz="1800" dirty="0">
              <a:solidFill>
                <a:srgbClr val="FF0000"/>
              </a:solidFill>
            </a:endParaRPr>
          </a:p>
          <a:p>
            <a:r>
              <a:rPr lang="en-US" altLang="zh-CN" sz="2000" dirty="0">
                <a:solidFill>
                  <a:srgbClr val="FF0000"/>
                </a:solidFill>
              </a:rPr>
              <a:t>Batch size = mini-batch </a:t>
            </a:r>
            <a:r>
              <a:rPr lang="zh-CN" altLang="en-US" sz="2000" dirty="0">
                <a:solidFill>
                  <a:srgbClr val="FF0000"/>
                </a:solidFill>
              </a:rPr>
              <a:t>的大小</a:t>
            </a:r>
            <a:endParaRPr lang="en-US" altLang="zh-CN" sz="2000" dirty="0">
              <a:solidFill>
                <a:srgbClr val="FF0000"/>
              </a:solidFill>
            </a:endParaRPr>
          </a:p>
        </p:txBody>
      </p:sp>
      <p:pic>
        <p:nvPicPr>
          <p:cNvPr id="6" name="Picture 5">
            <a:extLst>
              <a:ext uri="{FF2B5EF4-FFF2-40B4-BE49-F238E27FC236}">
                <a16:creationId xmlns:a16="http://schemas.microsoft.com/office/drawing/2014/main" id="{36D7A12E-4460-4CD8-B5F1-71E55A0D8ED4}"/>
              </a:ext>
            </a:extLst>
          </p:cNvPr>
          <p:cNvPicPr>
            <a:picLocks noChangeAspect="1"/>
          </p:cNvPicPr>
          <p:nvPr/>
        </p:nvPicPr>
        <p:blipFill>
          <a:blip r:embed="rId2"/>
          <a:stretch>
            <a:fillRect/>
          </a:stretch>
        </p:blipFill>
        <p:spPr>
          <a:xfrm>
            <a:off x="457200" y="868489"/>
            <a:ext cx="9924435" cy="1083301"/>
          </a:xfrm>
          <a:prstGeom prst="rect">
            <a:avLst/>
          </a:prstGeom>
        </p:spPr>
      </p:pic>
      <p:sp>
        <p:nvSpPr>
          <p:cNvPr id="7" name="Rectangle 6">
            <a:extLst>
              <a:ext uri="{FF2B5EF4-FFF2-40B4-BE49-F238E27FC236}">
                <a16:creationId xmlns:a16="http://schemas.microsoft.com/office/drawing/2014/main" id="{57B7BC06-95FC-4671-B1B9-AF8A6F3CF96E}"/>
              </a:ext>
            </a:extLst>
          </p:cNvPr>
          <p:cNvSpPr/>
          <p:nvPr/>
        </p:nvSpPr>
        <p:spPr>
          <a:xfrm>
            <a:off x="914400" y="367200"/>
            <a:ext cx="3048000" cy="461665"/>
          </a:xfrm>
          <a:prstGeom prst="rect">
            <a:avLst/>
          </a:prstGeom>
        </p:spPr>
        <p:txBody>
          <a:bodyPr wrap="square">
            <a:spAutoFit/>
          </a:bodyPr>
          <a:lstStyle/>
          <a:p>
            <a:r>
              <a:rPr lang="en-US" altLang="zh-CN" sz="2400" b="1" dirty="0">
                <a:solidFill>
                  <a:srgbClr val="0000FF"/>
                </a:solidFill>
                <a:latin typeface="Arial" charset="0"/>
                <a:ea typeface="Arial" charset="0"/>
                <a:cs typeface="Arial" charset="0"/>
              </a:rPr>
              <a:t>Batch Epochs</a:t>
            </a:r>
            <a:endParaRPr lang="en-US" sz="2400" dirty="0"/>
          </a:p>
        </p:txBody>
      </p:sp>
    </p:spTree>
    <p:extLst>
      <p:ext uri="{BB962C8B-B14F-4D97-AF65-F5344CB8AC3E}">
        <p14:creationId xmlns:p14="http://schemas.microsoft.com/office/powerpoint/2010/main" val="15228943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676E68-82F8-468A-80AC-DDA610EF2BC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3953D87-AB35-44BA-892C-582A78DA598C}"/>
              </a:ext>
            </a:extLst>
          </p:cNvPr>
          <p:cNvSpPr>
            <a:spLocks noGrp="1"/>
          </p:cNvSpPr>
          <p:nvPr>
            <p:ph idx="1"/>
          </p:nvPr>
        </p:nvSpPr>
        <p:spPr/>
        <p:txBody>
          <a:bodyPr/>
          <a:lstStyle/>
          <a:p>
            <a:r>
              <a:rPr lang="en-US" dirty="0">
                <a:solidFill>
                  <a:srgbClr val="FF0000"/>
                </a:solidFill>
              </a:rPr>
              <a:t>epoch</a:t>
            </a:r>
            <a:endParaRPr lang="en-US" altLang="zh-CN" dirty="0">
              <a:solidFill>
                <a:srgbClr val="FF0000"/>
              </a:solidFill>
            </a:endParaRPr>
          </a:p>
        </p:txBody>
      </p:sp>
      <p:pic>
        <p:nvPicPr>
          <p:cNvPr id="6" name="Picture 5">
            <a:extLst>
              <a:ext uri="{FF2B5EF4-FFF2-40B4-BE49-F238E27FC236}">
                <a16:creationId xmlns:a16="http://schemas.microsoft.com/office/drawing/2014/main" id="{36D7A12E-4460-4CD8-B5F1-71E55A0D8ED4}"/>
              </a:ext>
            </a:extLst>
          </p:cNvPr>
          <p:cNvPicPr>
            <a:picLocks noChangeAspect="1"/>
          </p:cNvPicPr>
          <p:nvPr/>
        </p:nvPicPr>
        <p:blipFill>
          <a:blip r:embed="rId2"/>
          <a:stretch>
            <a:fillRect/>
          </a:stretch>
        </p:blipFill>
        <p:spPr>
          <a:xfrm>
            <a:off x="457200" y="868489"/>
            <a:ext cx="9924435" cy="1083301"/>
          </a:xfrm>
          <a:prstGeom prst="rect">
            <a:avLst/>
          </a:prstGeom>
        </p:spPr>
      </p:pic>
      <p:sp>
        <p:nvSpPr>
          <p:cNvPr id="7" name="Rectangle 6">
            <a:extLst>
              <a:ext uri="{FF2B5EF4-FFF2-40B4-BE49-F238E27FC236}">
                <a16:creationId xmlns:a16="http://schemas.microsoft.com/office/drawing/2014/main" id="{57B7BC06-95FC-4671-B1B9-AF8A6F3CF96E}"/>
              </a:ext>
            </a:extLst>
          </p:cNvPr>
          <p:cNvSpPr/>
          <p:nvPr/>
        </p:nvSpPr>
        <p:spPr>
          <a:xfrm>
            <a:off x="914400" y="367200"/>
            <a:ext cx="3048000" cy="461665"/>
          </a:xfrm>
          <a:prstGeom prst="rect">
            <a:avLst/>
          </a:prstGeom>
        </p:spPr>
        <p:txBody>
          <a:bodyPr wrap="square">
            <a:spAutoFit/>
          </a:bodyPr>
          <a:lstStyle/>
          <a:p>
            <a:r>
              <a:rPr lang="en-US" altLang="zh-CN" sz="2400" b="1" dirty="0">
                <a:solidFill>
                  <a:srgbClr val="0000FF"/>
                </a:solidFill>
                <a:latin typeface="Arial" charset="0"/>
                <a:ea typeface="Arial" charset="0"/>
                <a:cs typeface="Arial" charset="0"/>
              </a:rPr>
              <a:t>Batch Epochs</a:t>
            </a:r>
            <a:endParaRPr lang="en-US" sz="2400" dirty="0"/>
          </a:p>
        </p:txBody>
      </p:sp>
      <p:sp>
        <p:nvSpPr>
          <p:cNvPr id="4" name="Rectangle 3">
            <a:extLst>
              <a:ext uri="{FF2B5EF4-FFF2-40B4-BE49-F238E27FC236}">
                <a16:creationId xmlns:a16="http://schemas.microsoft.com/office/drawing/2014/main" id="{3B241748-355E-45E1-952C-170F9F6916DB}"/>
              </a:ext>
            </a:extLst>
          </p:cNvPr>
          <p:cNvSpPr/>
          <p:nvPr/>
        </p:nvSpPr>
        <p:spPr>
          <a:xfrm>
            <a:off x="457200" y="2888486"/>
            <a:ext cx="7543800" cy="646331"/>
          </a:xfrm>
          <a:prstGeom prst="rect">
            <a:avLst/>
          </a:prstGeom>
        </p:spPr>
        <p:txBody>
          <a:bodyPr wrap="square">
            <a:spAutoFit/>
          </a:bodyPr>
          <a:lstStyle/>
          <a:p>
            <a:pPr marL="342900" indent="-342900">
              <a:buFont typeface="Arial" panose="020B0604020202020204" pitchFamily="34" charset="0"/>
              <a:buChar char="•"/>
            </a:pPr>
            <a:r>
              <a:rPr lang="zh-CN" altLang="en-US" dirty="0"/>
              <a:t>当一个完整的数据集通过了神经网络一次并且返回了一次，这个过程称为一个 </a:t>
            </a:r>
            <a:r>
              <a:rPr lang="en-US" altLang="zh-CN" dirty="0"/>
              <a:t>epoch</a:t>
            </a:r>
            <a:endParaRPr lang="en-US" sz="2400" dirty="0"/>
          </a:p>
        </p:txBody>
      </p:sp>
      <p:sp>
        <p:nvSpPr>
          <p:cNvPr id="5" name="Rectangle 4">
            <a:extLst>
              <a:ext uri="{FF2B5EF4-FFF2-40B4-BE49-F238E27FC236}">
                <a16:creationId xmlns:a16="http://schemas.microsoft.com/office/drawing/2014/main" id="{9F4434FA-634E-4416-8C1A-54A3B7332885}"/>
              </a:ext>
            </a:extLst>
          </p:cNvPr>
          <p:cNvSpPr/>
          <p:nvPr/>
        </p:nvSpPr>
        <p:spPr>
          <a:xfrm>
            <a:off x="750277" y="3804547"/>
            <a:ext cx="3376245" cy="369332"/>
          </a:xfrm>
          <a:prstGeom prst="rect">
            <a:avLst/>
          </a:prstGeom>
        </p:spPr>
        <p:txBody>
          <a:bodyPr wrap="none">
            <a:spAutoFit/>
          </a:bodyPr>
          <a:lstStyle/>
          <a:p>
            <a:r>
              <a:rPr lang="zh-CN" altLang="en-US" b="1" dirty="0">
                <a:solidFill>
                  <a:srgbClr val="414141"/>
                </a:solidFill>
                <a:latin typeface="-apple-system"/>
              </a:rPr>
              <a:t>为什么要使用多于一个 </a:t>
            </a:r>
            <a:r>
              <a:rPr lang="en-US" altLang="zh-CN" b="1" dirty="0">
                <a:solidFill>
                  <a:srgbClr val="414141"/>
                </a:solidFill>
                <a:latin typeface="-apple-system"/>
              </a:rPr>
              <a:t>epoch</a:t>
            </a:r>
            <a:r>
              <a:rPr lang="zh-CN" altLang="en-US" b="1" dirty="0">
                <a:solidFill>
                  <a:srgbClr val="414141"/>
                </a:solidFill>
                <a:latin typeface="-apple-system"/>
              </a:rPr>
              <a:t>？</a:t>
            </a:r>
            <a:endParaRPr lang="zh-CN" altLang="en-US" b="1" i="0" dirty="0">
              <a:solidFill>
                <a:srgbClr val="414141"/>
              </a:solidFill>
              <a:effectLst/>
              <a:latin typeface="-apple-system"/>
            </a:endParaRPr>
          </a:p>
        </p:txBody>
      </p:sp>
      <p:pic>
        <p:nvPicPr>
          <p:cNvPr id="8" name="Picture 7">
            <a:extLst>
              <a:ext uri="{FF2B5EF4-FFF2-40B4-BE49-F238E27FC236}">
                <a16:creationId xmlns:a16="http://schemas.microsoft.com/office/drawing/2014/main" id="{A47070F3-CE2E-403F-99DD-291439EA684D}"/>
              </a:ext>
            </a:extLst>
          </p:cNvPr>
          <p:cNvPicPr>
            <a:picLocks noChangeAspect="1"/>
          </p:cNvPicPr>
          <p:nvPr/>
        </p:nvPicPr>
        <p:blipFill rotWithShape="1">
          <a:blip r:embed="rId3"/>
          <a:srcRect l="5172" t="22289" r="9483" b="10241"/>
          <a:stretch/>
        </p:blipFill>
        <p:spPr>
          <a:xfrm>
            <a:off x="3962400" y="3745346"/>
            <a:ext cx="5098596" cy="2884054"/>
          </a:xfrm>
          <a:prstGeom prst="rect">
            <a:avLst/>
          </a:prstGeom>
        </p:spPr>
      </p:pic>
      <p:sp>
        <p:nvSpPr>
          <p:cNvPr id="9" name="Rectangle 8">
            <a:extLst>
              <a:ext uri="{FF2B5EF4-FFF2-40B4-BE49-F238E27FC236}">
                <a16:creationId xmlns:a16="http://schemas.microsoft.com/office/drawing/2014/main" id="{972C0577-A4EC-4216-9815-548991E1B575}"/>
              </a:ext>
            </a:extLst>
          </p:cNvPr>
          <p:cNvSpPr/>
          <p:nvPr/>
        </p:nvSpPr>
        <p:spPr>
          <a:xfrm>
            <a:off x="445480" y="4358545"/>
            <a:ext cx="3681042" cy="1200329"/>
          </a:xfrm>
          <a:prstGeom prst="rect">
            <a:avLst/>
          </a:prstGeom>
        </p:spPr>
        <p:txBody>
          <a:bodyPr wrap="square">
            <a:spAutoFit/>
          </a:bodyPr>
          <a:lstStyle/>
          <a:p>
            <a:r>
              <a:rPr lang="zh-CN" altLang="en-US" dirty="0">
                <a:solidFill>
                  <a:srgbClr val="414141"/>
                </a:solidFill>
                <a:latin typeface="-apple-system"/>
              </a:rPr>
              <a:t>在神经网络中传递完整的数据集一次是不够的，而且我们需要将完整的数据集在同样的神经网络中传递多次。</a:t>
            </a:r>
            <a:endParaRPr lang="en-US" dirty="0"/>
          </a:p>
        </p:txBody>
      </p:sp>
      <p:sp>
        <p:nvSpPr>
          <p:cNvPr id="10" name="Rectangle 9">
            <a:extLst>
              <a:ext uri="{FF2B5EF4-FFF2-40B4-BE49-F238E27FC236}">
                <a16:creationId xmlns:a16="http://schemas.microsoft.com/office/drawing/2014/main" id="{E3D66D53-F923-44B2-8197-74F1147DB272}"/>
              </a:ext>
            </a:extLst>
          </p:cNvPr>
          <p:cNvSpPr/>
          <p:nvPr/>
        </p:nvSpPr>
        <p:spPr>
          <a:xfrm>
            <a:off x="379857" y="5634978"/>
            <a:ext cx="3887343" cy="923330"/>
          </a:xfrm>
          <a:prstGeom prst="rect">
            <a:avLst/>
          </a:prstGeom>
        </p:spPr>
        <p:txBody>
          <a:bodyPr wrap="square">
            <a:spAutoFit/>
          </a:bodyPr>
          <a:lstStyle/>
          <a:p>
            <a:r>
              <a:rPr lang="zh-CN" altLang="en-US" dirty="0">
                <a:solidFill>
                  <a:srgbClr val="FF0000"/>
                </a:solidFill>
                <a:latin typeface="-apple-system"/>
              </a:rPr>
              <a:t>随着 </a:t>
            </a:r>
            <a:r>
              <a:rPr lang="en-US" altLang="zh-CN" dirty="0">
                <a:solidFill>
                  <a:srgbClr val="FF0000"/>
                </a:solidFill>
                <a:latin typeface="-apple-system"/>
              </a:rPr>
              <a:t>epoch </a:t>
            </a:r>
            <a:r>
              <a:rPr lang="zh-CN" altLang="en-US" dirty="0">
                <a:solidFill>
                  <a:srgbClr val="FF0000"/>
                </a:solidFill>
                <a:latin typeface="-apple-system"/>
              </a:rPr>
              <a:t>数量增加，神经网络中的权重的更新次数也增加，曲线从欠拟合变得过拟合</a:t>
            </a:r>
            <a:endParaRPr lang="en-US" dirty="0">
              <a:solidFill>
                <a:srgbClr val="FF0000"/>
              </a:solidFill>
            </a:endParaRPr>
          </a:p>
        </p:txBody>
      </p:sp>
    </p:spTree>
    <p:extLst>
      <p:ext uri="{BB962C8B-B14F-4D97-AF65-F5344CB8AC3E}">
        <p14:creationId xmlns:p14="http://schemas.microsoft.com/office/powerpoint/2010/main" val="1569720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676E68-82F8-468A-80AC-DDA610EF2BC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3953D87-AB35-44BA-892C-582A78DA598C}"/>
              </a:ext>
            </a:extLst>
          </p:cNvPr>
          <p:cNvSpPr>
            <a:spLocks noGrp="1"/>
          </p:cNvSpPr>
          <p:nvPr>
            <p:ph idx="1"/>
          </p:nvPr>
        </p:nvSpPr>
        <p:spPr/>
        <p:txBody>
          <a:bodyPr/>
          <a:lstStyle/>
          <a:p>
            <a:r>
              <a:rPr lang="en-US" dirty="0">
                <a:solidFill>
                  <a:srgbClr val="FF0000"/>
                </a:solidFill>
              </a:rPr>
              <a:t>epoch</a:t>
            </a:r>
            <a:endParaRPr lang="en-US" altLang="zh-CN" dirty="0">
              <a:solidFill>
                <a:srgbClr val="FF0000"/>
              </a:solidFill>
            </a:endParaRPr>
          </a:p>
        </p:txBody>
      </p:sp>
      <p:pic>
        <p:nvPicPr>
          <p:cNvPr id="6" name="Picture 5">
            <a:extLst>
              <a:ext uri="{FF2B5EF4-FFF2-40B4-BE49-F238E27FC236}">
                <a16:creationId xmlns:a16="http://schemas.microsoft.com/office/drawing/2014/main" id="{36D7A12E-4460-4CD8-B5F1-71E55A0D8ED4}"/>
              </a:ext>
            </a:extLst>
          </p:cNvPr>
          <p:cNvPicPr>
            <a:picLocks noChangeAspect="1"/>
          </p:cNvPicPr>
          <p:nvPr/>
        </p:nvPicPr>
        <p:blipFill>
          <a:blip r:embed="rId2"/>
          <a:stretch>
            <a:fillRect/>
          </a:stretch>
        </p:blipFill>
        <p:spPr>
          <a:xfrm>
            <a:off x="457200" y="868489"/>
            <a:ext cx="9924435" cy="1083301"/>
          </a:xfrm>
          <a:prstGeom prst="rect">
            <a:avLst/>
          </a:prstGeom>
        </p:spPr>
      </p:pic>
      <p:sp>
        <p:nvSpPr>
          <p:cNvPr id="7" name="Rectangle 6">
            <a:extLst>
              <a:ext uri="{FF2B5EF4-FFF2-40B4-BE49-F238E27FC236}">
                <a16:creationId xmlns:a16="http://schemas.microsoft.com/office/drawing/2014/main" id="{57B7BC06-95FC-4671-B1B9-AF8A6F3CF96E}"/>
              </a:ext>
            </a:extLst>
          </p:cNvPr>
          <p:cNvSpPr/>
          <p:nvPr/>
        </p:nvSpPr>
        <p:spPr>
          <a:xfrm>
            <a:off x="914400" y="367200"/>
            <a:ext cx="3048000" cy="461665"/>
          </a:xfrm>
          <a:prstGeom prst="rect">
            <a:avLst/>
          </a:prstGeom>
        </p:spPr>
        <p:txBody>
          <a:bodyPr wrap="square">
            <a:spAutoFit/>
          </a:bodyPr>
          <a:lstStyle/>
          <a:p>
            <a:r>
              <a:rPr lang="en-US" altLang="zh-CN" sz="2400" b="1" dirty="0">
                <a:solidFill>
                  <a:srgbClr val="0000FF"/>
                </a:solidFill>
                <a:latin typeface="Arial" charset="0"/>
                <a:ea typeface="Arial" charset="0"/>
                <a:cs typeface="Arial" charset="0"/>
              </a:rPr>
              <a:t>Batch Epochs</a:t>
            </a:r>
            <a:endParaRPr lang="en-US" sz="2400" dirty="0"/>
          </a:p>
        </p:txBody>
      </p:sp>
      <p:sp>
        <p:nvSpPr>
          <p:cNvPr id="4" name="Rectangle 3">
            <a:extLst>
              <a:ext uri="{FF2B5EF4-FFF2-40B4-BE49-F238E27FC236}">
                <a16:creationId xmlns:a16="http://schemas.microsoft.com/office/drawing/2014/main" id="{3B241748-355E-45E1-952C-170F9F6916DB}"/>
              </a:ext>
            </a:extLst>
          </p:cNvPr>
          <p:cNvSpPr/>
          <p:nvPr/>
        </p:nvSpPr>
        <p:spPr>
          <a:xfrm>
            <a:off x="457200" y="2888486"/>
            <a:ext cx="3505200" cy="1569660"/>
          </a:xfrm>
          <a:prstGeom prst="rect">
            <a:avLst/>
          </a:prstGeom>
        </p:spPr>
        <p:txBody>
          <a:bodyPr wrap="square">
            <a:spAutoFit/>
          </a:bodyPr>
          <a:lstStyle/>
          <a:p>
            <a:pPr marL="342900" indent="-342900">
              <a:buFont typeface="Arial" panose="020B0604020202020204" pitchFamily="34" charset="0"/>
              <a:buChar char="•"/>
            </a:pPr>
            <a:r>
              <a:rPr lang="zh-CN" altLang="en-US" dirty="0"/>
              <a:t>那么，几个 </a:t>
            </a:r>
            <a:r>
              <a:rPr lang="en-US" dirty="0"/>
              <a:t>epoch </a:t>
            </a:r>
            <a:r>
              <a:rPr lang="zh-CN" altLang="en-US" dirty="0"/>
              <a:t>才是合适的呢？</a:t>
            </a:r>
            <a:endParaRPr lang="en-US" altLang="zh-CN" dirty="0"/>
          </a:p>
          <a:p>
            <a:pPr marL="342900" indent="-342900">
              <a:buFont typeface="Arial" panose="020B0604020202020204" pitchFamily="34" charset="0"/>
              <a:buChar char="•"/>
            </a:pPr>
            <a:r>
              <a:rPr lang="en-US" sz="2400" dirty="0"/>
              <a:t>Early stop</a:t>
            </a:r>
            <a:endParaRPr lang="en-US" dirty="0"/>
          </a:p>
          <a:p>
            <a:pPr marL="800100" lvl="1" indent="-342900">
              <a:buFont typeface="Arial" panose="020B0604020202020204" pitchFamily="34" charset="0"/>
              <a:buChar char="•"/>
            </a:pPr>
            <a:r>
              <a:rPr lang="zh-CN" altLang="en-US" dirty="0"/>
              <a:t>设置</a:t>
            </a:r>
            <a:r>
              <a:rPr lang="en-US" altLang="zh-CN" dirty="0"/>
              <a:t>epoch</a:t>
            </a:r>
            <a:r>
              <a:rPr lang="zh-CN" altLang="en-US" dirty="0"/>
              <a:t>较大</a:t>
            </a:r>
            <a:endParaRPr lang="en-US" altLang="zh-CN" dirty="0"/>
          </a:p>
          <a:p>
            <a:pPr marL="800100" lvl="1" indent="-342900">
              <a:buFont typeface="Arial" panose="020B0604020202020204" pitchFamily="34" charset="0"/>
              <a:buChar char="•"/>
            </a:pPr>
            <a:r>
              <a:rPr lang="zh-CN" altLang="en-US" dirty="0"/>
              <a:t>观察学习曲线拐点</a:t>
            </a:r>
            <a:endParaRPr lang="en-US" dirty="0"/>
          </a:p>
        </p:txBody>
      </p:sp>
      <p:pic>
        <p:nvPicPr>
          <p:cNvPr id="8" name="Picture 7">
            <a:extLst>
              <a:ext uri="{FF2B5EF4-FFF2-40B4-BE49-F238E27FC236}">
                <a16:creationId xmlns:a16="http://schemas.microsoft.com/office/drawing/2014/main" id="{A47070F3-CE2E-403F-99DD-291439EA684D}"/>
              </a:ext>
            </a:extLst>
          </p:cNvPr>
          <p:cNvPicPr>
            <a:picLocks noChangeAspect="1"/>
          </p:cNvPicPr>
          <p:nvPr/>
        </p:nvPicPr>
        <p:blipFill rotWithShape="1">
          <a:blip r:embed="rId3"/>
          <a:srcRect l="5172" t="22289" r="9483" b="10241"/>
          <a:stretch/>
        </p:blipFill>
        <p:spPr>
          <a:xfrm>
            <a:off x="3200400" y="3357199"/>
            <a:ext cx="6130698" cy="3467869"/>
          </a:xfrm>
          <a:prstGeom prst="rect">
            <a:avLst/>
          </a:prstGeom>
        </p:spPr>
      </p:pic>
    </p:spTree>
    <p:extLst>
      <p:ext uri="{BB962C8B-B14F-4D97-AF65-F5344CB8AC3E}">
        <p14:creationId xmlns:p14="http://schemas.microsoft.com/office/powerpoint/2010/main" val="20917542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676E68-82F8-468A-80AC-DDA610EF2BC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3953D87-AB35-44BA-892C-582A78DA598C}"/>
              </a:ext>
            </a:extLst>
          </p:cNvPr>
          <p:cNvSpPr>
            <a:spLocks noGrp="1"/>
          </p:cNvSpPr>
          <p:nvPr>
            <p:ph idx="1"/>
          </p:nvPr>
        </p:nvSpPr>
        <p:spPr>
          <a:xfrm>
            <a:off x="457200" y="2249424"/>
            <a:ext cx="8686800" cy="4325112"/>
          </a:xfrm>
        </p:spPr>
        <p:txBody>
          <a:bodyPr/>
          <a:lstStyle/>
          <a:p>
            <a:r>
              <a:rPr lang="en-US" altLang="zh-CN" dirty="0"/>
              <a:t>Sample size - Batch – Epoch – Iteration</a:t>
            </a:r>
          </a:p>
          <a:p>
            <a:pPr lvl="1"/>
            <a:r>
              <a:rPr lang="en-US" altLang="zh-CN" dirty="0"/>
              <a:t>Sample size = Batch * iteration = 1 epoch = 1 training</a:t>
            </a:r>
          </a:p>
          <a:p>
            <a:endParaRPr lang="en-US" altLang="zh-CN" dirty="0"/>
          </a:p>
          <a:p>
            <a:r>
              <a:rPr lang="zh-CN" altLang="en-US" dirty="0"/>
              <a:t>比如对于一个有 </a:t>
            </a:r>
            <a:r>
              <a:rPr lang="en-US" altLang="zh-CN" dirty="0"/>
              <a:t>2000 </a:t>
            </a:r>
            <a:r>
              <a:rPr lang="zh-CN" altLang="en-US" dirty="0"/>
              <a:t>个训练样本的数据集。将 </a:t>
            </a:r>
            <a:r>
              <a:rPr lang="en-US" altLang="zh-CN" dirty="0"/>
              <a:t>2000 </a:t>
            </a:r>
            <a:r>
              <a:rPr lang="zh-CN" altLang="en-US" dirty="0"/>
              <a:t>个样本分成大小为 </a:t>
            </a:r>
            <a:r>
              <a:rPr lang="en-US" altLang="zh-CN" dirty="0"/>
              <a:t>500 </a:t>
            </a:r>
            <a:r>
              <a:rPr lang="zh-CN" altLang="en-US" dirty="0"/>
              <a:t>的 </a:t>
            </a:r>
            <a:r>
              <a:rPr lang="en-US" altLang="zh-CN" dirty="0"/>
              <a:t>batch</a:t>
            </a:r>
            <a:r>
              <a:rPr lang="zh-CN" altLang="en-US" dirty="0"/>
              <a:t>，那么完成一个 </a:t>
            </a:r>
            <a:r>
              <a:rPr lang="en-US" altLang="zh-CN" dirty="0"/>
              <a:t>epoch </a:t>
            </a:r>
            <a:r>
              <a:rPr lang="zh-CN" altLang="en-US" dirty="0"/>
              <a:t>需要 </a:t>
            </a:r>
            <a:r>
              <a:rPr lang="en-US" altLang="zh-CN" dirty="0"/>
              <a:t>4 </a:t>
            </a:r>
            <a:r>
              <a:rPr lang="zh-CN" altLang="en-US" dirty="0"/>
              <a:t>个 </a:t>
            </a:r>
            <a:r>
              <a:rPr lang="en-US" altLang="zh-CN" dirty="0"/>
              <a:t>iteration</a:t>
            </a:r>
            <a:endParaRPr lang="en-US" altLang="zh-CN" dirty="0">
              <a:solidFill>
                <a:srgbClr val="FF0000"/>
              </a:solidFill>
            </a:endParaRPr>
          </a:p>
        </p:txBody>
      </p:sp>
      <p:pic>
        <p:nvPicPr>
          <p:cNvPr id="6" name="Picture 5">
            <a:extLst>
              <a:ext uri="{FF2B5EF4-FFF2-40B4-BE49-F238E27FC236}">
                <a16:creationId xmlns:a16="http://schemas.microsoft.com/office/drawing/2014/main" id="{36D7A12E-4460-4CD8-B5F1-71E55A0D8ED4}"/>
              </a:ext>
            </a:extLst>
          </p:cNvPr>
          <p:cNvPicPr>
            <a:picLocks noChangeAspect="1"/>
          </p:cNvPicPr>
          <p:nvPr/>
        </p:nvPicPr>
        <p:blipFill>
          <a:blip r:embed="rId2"/>
          <a:stretch>
            <a:fillRect/>
          </a:stretch>
        </p:blipFill>
        <p:spPr>
          <a:xfrm>
            <a:off x="457200" y="868489"/>
            <a:ext cx="9924435" cy="1083301"/>
          </a:xfrm>
          <a:prstGeom prst="rect">
            <a:avLst/>
          </a:prstGeom>
        </p:spPr>
      </p:pic>
      <p:sp>
        <p:nvSpPr>
          <p:cNvPr id="7" name="Rectangle 6">
            <a:extLst>
              <a:ext uri="{FF2B5EF4-FFF2-40B4-BE49-F238E27FC236}">
                <a16:creationId xmlns:a16="http://schemas.microsoft.com/office/drawing/2014/main" id="{57B7BC06-95FC-4671-B1B9-AF8A6F3CF96E}"/>
              </a:ext>
            </a:extLst>
          </p:cNvPr>
          <p:cNvSpPr/>
          <p:nvPr/>
        </p:nvSpPr>
        <p:spPr>
          <a:xfrm>
            <a:off x="914400" y="367200"/>
            <a:ext cx="3048000" cy="461665"/>
          </a:xfrm>
          <a:prstGeom prst="rect">
            <a:avLst/>
          </a:prstGeom>
        </p:spPr>
        <p:txBody>
          <a:bodyPr wrap="square">
            <a:spAutoFit/>
          </a:bodyPr>
          <a:lstStyle/>
          <a:p>
            <a:r>
              <a:rPr lang="en-US" altLang="zh-CN" sz="2400" b="1" dirty="0">
                <a:solidFill>
                  <a:srgbClr val="0000FF"/>
                </a:solidFill>
                <a:latin typeface="Arial" charset="0"/>
                <a:ea typeface="Arial" charset="0"/>
                <a:cs typeface="Arial" charset="0"/>
              </a:rPr>
              <a:t>Batch Epochs</a:t>
            </a:r>
            <a:endParaRPr lang="en-US" sz="2400" dirty="0"/>
          </a:p>
        </p:txBody>
      </p:sp>
    </p:spTree>
    <p:extLst>
      <p:ext uri="{BB962C8B-B14F-4D97-AF65-F5344CB8AC3E}">
        <p14:creationId xmlns:p14="http://schemas.microsoft.com/office/powerpoint/2010/main" val="21050096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530B8C-E79D-4CC2-BC21-4D1F7C168D85}"/>
              </a:ext>
            </a:extLst>
          </p:cNvPr>
          <p:cNvSpPr>
            <a:spLocks noGrp="1"/>
          </p:cNvSpPr>
          <p:nvPr>
            <p:ph type="title"/>
          </p:nvPr>
        </p:nvSpPr>
        <p:spPr>
          <a:xfrm>
            <a:off x="76200" y="457200"/>
            <a:ext cx="8229600" cy="1066800"/>
          </a:xfrm>
        </p:spPr>
        <p:txBody>
          <a:bodyPr/>
          <a:lstStyle/>
          <a:p>
            <a:r>
              <a:rPr lang="en-US" dirty="0">
                <a:solidFill>
                  <a:srgbClr val="0000FF"/>
                </a:solidFill>
              </a:rPr>
              <a:t>Dropout </a:t>
            </a:r>
            <a:r>
              <a:rPr lang="zh-CN" altLang="en-US" dirty="0">
                <a:solidFill>
                  <a:srgbClr val="0000FF"/>
                </a:solidFill>
              </a:rPr>
              <a:t>层</a:t>
            </a:r>
            <a:endParaRPr lang="en-US" dirty="0">
              <a:solidFill>
                <a:srgbClr val="0000FF"/>
              </a:solidFill>
            </a:endParaRPr>
          </a:p>
        </p:txBody>
      </p:sp>
      <p:pic>
        <p:nvPicPr>
          <p:cNvPr id="4" name="Content Placeholder 3">
            <a:extLst>
              <a:ext uri="{FF2B5EF4-FFF2-40B4-BE49-F238E27FC236}">
                <a16:creationId xmlns:a16="http://schemas.microsoft.com/office/drawing/2014/main" id="{8A12EF3C-AF5E-43FB-AC2B-264C2E1B8240}"/>
              </a:ext>
            </a:extLst>
          </p:cNvPr>
          <p:cNvPicPr>
            <a:picLocks noGrp="1" noChangeAspect="1"/>
          </p:cNvPicPr>
          <p:nvPr>
            <p:ph idx="1"/>
          </p:nvPr>
        </p:nvPicPr>
        <p:blipFill>
          <a:blip r:embed="rId2"/>
          <a:stretch>
            <a:fillRect/>
          </a:stretch>
        </p:blipFill>
        <p:spPr>
          <a:xfrm>
            <a:off x="3062287" y="609600"/>
            <a:ext cx="3019425" cy="1552575"/>
          </a:xfrm>
          <a:prstGeom prst="rect">
            <a:avLst/>
          </a:prstGeom>
        </p:spPr>
      </p:pic>
      <p:sp>
        <p:nvSpPr>
          <p:cNvPr id="5" name="Rectangle 4">
            <a:extLst>
              <a:ext uri="{FF2B5EF4-FFF2-40B4-BE49-F238E27FC236}">
                <a16:creationId xmlns:a16="http://schemas.microsoft.com/office/drawing/2014/main" id="{00DF4094-8EE9-4EEF-B187-36D55841E919}"/>
              </a:ext>
            </a:extLst>
          </p:cNvPr>
          <p:cNvSpPr/>
          <p:nvPr/>
        </p:nvSpPr>
        <p:spPr>
          <a:xfrm>
            <a:off x="609600" y="2579913"/>
            <a:ext cx="7924800" cy="369332"/>
          </a:xfrm>
          <a:prstGeom prst="rect">
            <a:avLst/>
          </a:prstGeom>
        </p:spPr>
        <p:txBody>
          <a:bodyPr wrap="square">
            <a:spAutoFit/>
          </a:bodyPr>
          <a:lstStyle/>
          <a:p>
            <a:r>
              <a:rPr lang="en-US" b="1" dirty="0" err="1">
                <a:solidFill>
                  <a:srgbClr val="333333"/>
                </a:solidFill>
                <a:latin typeface="Consolas" panose="020B0609020204030204" pitchFamily="49" charset="0"/>
              </a:rPr>
              <a:t>keras.layers.core.Dropout</a:t>
            </a:r>
            <a:r>
              <a:rPr lang="en-US" b="1" dirty="0">
                <a:solidFill>
                  <a:srgbClr val="333333"/>
                </a:solidFill>
                <a:latin typeface="Consolas" panose="020B0609020204030204" pitchFamily="49" charset="0"/>
              </a:rPr>
              <a:t>(rate, </a:t>
            </a:r>
            <a:r>
              <a:rPr lang="en-US" b="1" dirty="0" err="1">
                <a:solidFill>
                  <a:srgbClr val="333333"/>
                </a:solidFill>
                <a:latin typeface="Consolas" panose="020B0609020204030204" pitchFamily="49" charset="0"/>
              </a:rPr>
              <a:t>noise_shape</a:t>
            </a:r>
            <a:r>
              <a:rPr lang="en-US" b="1" dirty="0">
                <a:solidFill>
                  <a:srgbClr val="333333"/>
                </a:solidFill>
                <a:latin typeface="Consolas" panose="020B0609020204030204" pitchFamily="49" charset="0"/>
              </a:rPr>
              <a:t>=None, seed=None)</a:t>
            </a:r>
            <a:endParaRPr lang="en-US" b="1" dirty="0"/>
          </a:p>
        </p:txBody>
      </p:sp>
      <p:sp>
        <p:nvSpPr>
          <p:cNvPr id="6" name="Rectangle 5">
            <a:extLst>
              <a:ext uri="{FF2B5EF4-FFF2-40B4-BE49-F238E27FC236}">
                <a16:creationId xmlns:a16="http://schemas.microsoft.com/office/drawing/2014/main" id="{71363835-5638-45EF-A80C-8378F0937758}"/>
              </a:ext>
            </a:extLst>
          </p:cNvPr>
          <p:cNvSpPr/>
          <p:nvPr/>
        </p:nvSpPr>
        <p:spPr>
          <a:xfrm>
            <a:off x="554182" y="3043817"/>
            <a:ext cx="8001000" cy="2308324"/>
          </a:xfrm>
          <a:prstGeom prst="rect">
            <a:avLst/>
          </a:prstGeom>
        </p:spPr>
        <p:txBody>
          <a:bodyPr wrap="square">
            <a:spAutoFit/>
          </a:bodyPr>
          <a:lstStyle/>
          <a:p>
            <a:r>
              <a:rPr lang="zh-CN" altLang="en-US" dirty="0">
                <a:solidFill>
                  <a:srgbClr val="404040"/>
                </a:solidFill>
                <a:latin typeface="Lato"/>
              </a:rPr>
              <a:t>为输入数据施加</a:t>
            </a:r>
            <a:r>
              <a:rPr lang="en-US" altLang="zh-CN" dirty="0">
                <a:solidFill>
                  <a:srgbClr val="404040"/>
                </a:solidFill>
                <a:latin typeface="Lato"/>
              </a:rPr>
              <a:t>Dropout</a:t>
            </a:r>
            <a:r>
              <a:rPr lang="zh-CN" altLang="en-US" dirty="0">
                <a:solidFill>
                  <a:srgbClr val="404040"/>
                </a:solidFill>
                <a:latin typeface="Lato"/>
              </a:rPr>
              <a:t>。</a:t>
            </a:r>
            <a:r>
              <a:rPr lang="en-US" altLang="zh-CN" dirty="0">
                <a:solidFill>
                  <a:srgbClr val="404040"/>
                </a:solidFill>
                <a:latin typeface="Lato"/>
              </a:rPr>
              <a:t>Dropout</a:t>
            </a:r>
            <a:r>
              <a:rPr lang="zh-CN" altLang="en-US" dirty="0">
                <a:solidFill>
                  <a:srgbClr val="404040"/>
                </a:solidFill>
                <a:latin typeface="Lato"/>
              </a:rPr>
              <a:t>将在训练过程中每次更新参数时按一定概率（</a:t>
            </a:r>
            <a:r>
              <a:rPr lang="en-US" altLang="zh-CN" dirty="0">
                <a:solidFill>
                  <a:srgbClr val="404040"/>
                </a:solidFill>
                <a:latin typeface="Lato"/>
              </a:rPr>
              <a:t>rate</a:t>
            </a:r>
            <a:r>
              <a:rPr lang="zh-CN" altLang="en-US" dirty="0">
                <a:solidFill>
                  <a:srgbClr val="404040"/>
                </a:solidFill>
                <a:latin typeface="Lato"/>
              </a:rPr>
              <a:t>）随机断开输入神经元，</a:t>
            </a:r>
            <a:r>
              <a:rPr lang="en-US" altLang="zh-CN" dirty="0">
                <a:solidFill>
                  <a:srgbClr val="404040"/>
                </a:solidFill>
                <a:latin typeface="Lato"/>
              </a:rPr>
              <a:t>Dropout</a:t>
            </a:r>
            <a:r>
              <a:rPr lang="zh-CN" altLang="en-US" dirty="0">
                <a:solidFill>
                  <a:srgbClr val="404040"/>
                </a:solidFill>
                <a:latin typeface="Lato"/>
              </a:rPr>
              <a:t>层用于防止过拟合。</a:t>
            </a:r>
            <a:endParaRPr lang="en-US" altLang="zh-CN" dirty="0">
              <a:solidFill>
                <a:srgbClr val="404040"/>
              </a:solidFill>
              <a:latin typeface="Lato"/>
            </a:endParaRPr>
          </a:p>
          <a:p>
            <a:endParaRPr lang="en-US" dirty="0">
              <a:solidFill>
                <a:srgbClr val="404040"/>
              </a:solidFill>
              <a:latin typeface="Lato"/>
            </a:endParaRPr>
          </a:p>
          <a:p>
            <a:endParaRPr lang="en-US" dirty="0">
              <a:solidFill>
                <a:srgbClr val="404040"/>
              </a:solidFill>
              <a:latin typeface="Lato"/>
            </a:endParaRPr>
          </a:p>
          <a:p>
            <a:r>
              <a:rPr lang="en-US" altLang="zh-CN" dirty="0">
                <a:solidFill>
                  <a:srgbClr val="404040"/>
                </a:solidFill>
                <a:latin typeface="Lato"/>
              </a:rPr>
              <a:t>2012</a:t>
            </a:r>
            <a:r>
              <a:rPr lang="zh-CN" altLang="en-US" dirty="0">
                <a:solidFill>
                  <a:srgbClr val="404040"/>
                </a:solidFill>
                <a:latin typeface="Lato"/>
              </a:rPr>
              <a:t>年，大牛</a:t>
            </a:r>
            <a:r>
              <a:rPr lang="en-US" altLang="zh-CN" dirty="0">
                <a:solidFill>
                  <a:srgbClr val="404040"/>
                </a:solidFill>
                <a:latin typeface="Lato"/>
              </a:rPr>
              <a:t>Hinton</a:t>
            </a:r>
            <a:r>
              <a:rPr lang="zh-CN" altLang="en-US" dirty="0">
                <a:solidFill>
                  <a:srgbClr val="404040"/>
                </a:solidFill>
                <a:latin typeface="Lato"/>
              </a:rPr>
              <a:t>提出</a:t>
            </a:r>
            <a:endParaRPr lang="en-US" altLang="zh-CN" dirty="0">
              <a:solidFill>
                <a:srgbClr val="404040"/>
              </a:solidFill>
              <a:latin typeface="Lato"/>
            </a:endParaRPr>
          </a:p>
          <a:p>
            <a:r>
              <a:rPr lang="en-US" dirty="0"/>
              <a:t>Improving neural networks by preventing co-adaptation of feature detectors</a:t>
            </a:r>
            <a:endParaRPr lang="en-US" dirty="0">
              <a:solidFill>
                <a:srgbClr val="404040"/>
              </a:solidFill>
              <a:latin typeface="Lato"/>
            </a:endParaRPr>
          </a:p>
          <a:p>
            <a:r>
              <a:rPr lang="en-US" dirty="0"/>
              <a:t>ImageNet Classification with Deep Convolutional Neural Networks</a:t>
            </a:r>
            <a:endParaRPr lang="en-US" dirty="0">
              <a:solidFill>
                <a:srgbClr val="404040"/>
              </a:solidFill>
              <a:latin typeface="Lato"/>
            </a:endParaRPr>
          </a:p>
          <a:p>
            <a:endParaRPr lang="en-US" dirty="0"/>
          </a:p>
        </p:txBody>
      </p:sp>
    </p:spTree>
    <p:extLst>
      <p:ext uri="{BB962C8B-B14F-4D97-AF65-F5344CB8AC3E}">
        <p14:creationId xmlns:p14="http://schemas.microsoft.com/office/powerpoint/2010/main" val="13547807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530B8C-E79D-4CC2-BC21-4D1F7C168D85}"/>
              </a:ext>
            </a:extLst>
          </p:cNvPr>
          <p:cNvSpPr>
            <a:spLocks noGrp="1"/>
          </p:cNvSpPr>
          <p:nvPr>
            <p:ph type="title"/>
          </p:nvPr>
        </p:nvSpPr>
        <p:spPr>
          <a:xfrm>
            <a:off x="76200" y="457200"/>
            <a:ext cx="8229600" cy="1066800"/>
          </a:xfrm>
        </p:spPr>
        <p:txBody>
          <a:bodyPr/>
          <a:lstStyle/>
          <a:p>
            <a:r>
              <a:rPr lang="en-US" dirty="0">
                <a:solidFill>
                  <a:srgbClr val="0000FF"/>
                </a:solidFill>
              </a:rPr>
              <a:t>Dropout </a:t>
            </a:r>
            <a:r>
              <a:rPr lang="zh-CN" altLang="en-US" dirty="0">
                <a:solidFill>
                  <a:srgbClr val="0000FF"/>
                </a:solidFill>
              </a:rPr>
              <a:t>层</a:t>
            </a:r>
            <a:endParaRPr lang="en-US" dirty="0">
              <a:solidFill>
                <a:srgbClr val="0000FF"/>
              </a:solidFill>
            </a:endParaRPr>
          </a:p>
        </p:txBody>
      </p:sp>
      <p:pic>
        <p:nvPicPr>
          <p:cNvPr id="4" name="Content Placeholder 3">
            <a:extLst>
              <a:ext uri="{FF2B5EF4-FFF2-40B4-BE49-F238E27FC236}">
                <a16:creationId xmlns:a16="http://schemas.microsoft.com/office/drawing/2014/main" id="{8A12EF3C-AF5E-43FB-AC2B-264C2E1B8240}"/>
              </a:ext>
            </a:extLst>
          </p:cNvPr>
          <p:cNvPicPr>
            <a:picLocks noGrp="1" noChangeAspect="1"/>
          </p:cNvPicPr>
          <p:nvPr>
            <p:ph idx="1"/>
          </p:nvPr>
        </p:nvPicPr>
        <p:blipFill>
          <a:blip r:embed="rId2"/>
          <a:stretch>
            <a:fillRect/>
          </a:stretch>
        </p:blipFill>
        <p:spPr>
          <a:xfrm>
            <a:off x="3062287" y="609600"/>
            <a:ext cx="3019425" cy="1552575"/>
          </a:xfrm>
          <a:prstGeom prst="rect">
            <a:avLst/>
          </a:prstGeom>
        </p:spPr>
      </p:pic>
      <p:sp>
        <p:nvSpPr>
          <p:cNvPr id="5" name="Rectangle 4">
            <a:extLst>
              <a:ext uri="{FF2B5EF4-FFF2-40B4-BE49-F238E27FC236}">
                <a16:creationId xmlns:a16="http://schemas.microsoft.com/office/drawing/2014/main" id="{00DF4094-8EE9-4EEF-B187-36D55841E919}"/>
              </a:ext>
            </a:extLst>
          </p:cNvPr>
          <p:cNvSpPr/>
          <p:nvPr/>
        </p:nvSpPr>
        <p:spPr>
          <a:xfrm>
            <a:off x="685800" y="2301219"/>
            <a:ext cx="7924800" cy="369332"/>
          </a:xfrm>
          <a:prstGeom prst="rect">
            <a:avLst/>
          </a:prstGeom>
        </p:spPr>
        <p:txBody>
          <a:bodyPr wrap="square">
            <a:spAutoFit/>
          </a:bodyPr>
          <a:lstStyle/>
          <a:p>
            <a:r>
              <a:rPr lang="en-US" b="1" dirty="0" err="1">
                <a:solidFill>
                  <a:srgbClr val="333333"/>
                </a:solidFill>
                <a:latin typeface="Consolas" panose="020B0609020204030204" pitchFamily="49" charset="0"/>
              </a:rPr>
              <a:t>keras.layers.core.Dropout</a:t>
            </a:r>
            <a:r>
              <a:rPr lang="en-US" b="1" dirty="0">
                <a:solidFill>
                  <a:srgbClr val="333333"/>
                </a:solidFill>
                <a:latin typeface="Consolas" panose="020B0609020204030204" pitchFamily="49" charset="0"/>
              </a:rPr>
              <a:t>(rate, </a:t>
            </a:r>
            <a:r>
              <a:rPr lang="en-US" b="1" dirty="0" err="1">
                <a:solidFill>
                  <a:srgbClr val="333333"/>
                </a:solidFill>
                <a:latin typeface="Consolas" panose="020B0609020204030204" pitchFamily="49" charset="0"/>
              </a:rPr>
              <a:t>noise_shape</a:t>
            </a:r>
            <a:r>
              <a:rPr lang="en-US" b="1" dirty="0">
                <a:solidFill>
                  <a:srgbClr val="333333"/>
                </a:solidFill>
                <a:latin typeface="Consolas" panose="020B0609020204030204" pitchFamily="49" charset="0"/>
              </a:rPr>
              <a:t>=None, seed=None)</a:t>
            </a:r>
            <a:endParaRPr lang="en-US" b="1" dirty="0"/>
          </a:p>
        </p:txBody>
      </p:sp>
      <p:pic>
        <p:nvPicPr>
          <p:cNvPr id="3" name="Picture 2">
            <a:extLst>
              <a:ext uri="{FF2B5EF4-FFF2-40B4-BE49-F238E27FC236}">
                <a16:creationId xmlns:a16="http://schemas.microsoft.com/office/drawing/2014/main" id="{BCA3D977-BF17-487A-8BB1-05114BFEBE44}"/>
              </a:ext>
            </a:extLst>
          </p:cNvPr>
          <p:cNvPicPr>
            <a:picLocks noChangeAspect="1"/>
          </p:cNvPicPr>
          <p:nvPr/>
        </p:nvPicPr>
        <p:blipFill>
          <a:blip r:embed="rId3"/>
          <a:stretch>
            <a:fillRect/>
          </a:stretch>
        </p:blipFill>
        <p:spPr>
          <a:xfrm>
            <a:off x="1524000" y="2809595"/>
            <a:ext cx="5867400" cy="3695489"/>
          </a:xfrm>
          <a:prstGeom prst="rect">
            <a:avLst/>
          </a:prstGeom>
        </p:spPr>
      </p:pic>
    </p:spTree>
    <p:extLst>
      <p:ext uri="{BB962C8B-B14F-4D97-AF65-F5344CB8AC3E}">
        <p14:creationId xmlns:p14="http://schemas.microsoft.com/office/powerpoint/2010/main" val="24633797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Why Pytorch?">
            <a:extLst>
              <a:ext uri="{FF2B5EF4-FFF2-40B4-BE49-F238E27FC236}">
                <a16:creationId xmlns:a16="http://schemas.microsoft.com/office/drawing/2014/main" id="{80A21955-2E04-447A-8204-BE0508DEFA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15599" y="3040594"/>
            <a:ext cx="4428401" cy="269317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Pytorch”的图片搜索结果">
            <a:extLst>
              <a:ext uri="{FF2B5EF4-FFF2-40B4-BE49-F238E27FC236}">
                <a16:creationId xmlns:a16="http://schemas.microsoft.com/office/drawing/2014/main" id="{C7C05F8E-0905-42A6-BEEC-385C0F1099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70767" y="1426742"/>
            <a:ext cx="2518064" cy="52203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TensorFlowLogo.svg">
            <a:extLst>
              <a:ext uri="{FF2B5EF4-FFF2-40B4-BE49-F238E27FC236}">
                <a16:creationId xmlns:a16="http://schemas.microsoft.com/office/drawing/2014/main" id="{2658202A-07DB-4128-816C-7B034896667C}"/>
              </a:ext>
            </a:extLst>
          </p:cNvPr>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838200" y="1077243"/>
            <a:ext cx="2095500" cy="174307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BBD4C1C4-221A-4D87-B134-1026B2E8CCE1}"/>
              </a:ext>
            </a:extLst>
          </p:cNvPr>
          <p:cNvPicPr>
            <a:picLocks noChangeAspect="1"/>
          </p:cNvPicPr>
          <p:nvPr/>
        </p:nvPicPr>
        <p:blipFill>
          <a:blip r:embed="rId5"/>
          <a:stretch>
            <a:fillRect/>
          </a:stretch>
        </p:blipFill>
        <p:spPr>
          <a:xfrm>
            <a:off x="0" y="3200400"/>
            <a:ext cx="4571999" cy="1971654"/>
          </a:xfrm>
          <a:prstGeom prst="rect">
            <a:avLst/>
          </a:prstGeom>
        </p:spPr>
      </p:pic>
    </p:spTree>
    <p:extLst>
      <p:ext uri="{BB962C8B-B14F-4D97-AF65-F5344CB8AC3E}">
        <p14:creationId xmlns:p14="http://schemas.microsoft.com/office/powerpoint/2010/main" val="39895363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530B8C-E79D-4CC2-BC21-4D1F7C168D85}"/>
              </a:ext>
            </a:extLst>
          </p:cNvPr>
          <p:cNvSpPr>
            <a:spLocks noGrp="1"/>
          </p:cNvSpPr>
          <p:nvPr>
            <p:ph type="title"/>
          </p:nvPr>
        </p:nvSpPr>
        <p:spPr>
          <a:xfrm>
            <a:off x="76200" y="457200"/>
            <a:ext cx="8229600" cy="1066800"/>
          </a:xfrm>
        </p:spPr>
        <p:txBody>
          <a:bodyPr/>
          <a:lstStyle/>
          <a:p>
            <a:r>
              <a:rPr lang="en-US" dirty="0">
                <a:solidFill>
                  <a:srgbClr val="0000FF"/>
                </a:solidFill>
              </a:rPr>
              <a:t>Dropout </a:t>
            </a:r>
            <a:r>
              <a:rPr lang="zh-CN" altLang="en-US" dirty="0">
                <a:solidFill>
                  <a:srgbClr val="0000FF"/>
                </a:solidFill>
              </a:rPr>
              <a:t>层</a:t>
            </a:r>
            <a:endParaRPr lang="en-US" dirty="0">
              <a:solidFill>
                <a:srgbClr val="0000FF"/>
              </a:solidFill>
            </a:endParaRPr>
          </a:p>
        </p:txBody>
      </p:sp>
      <p:pic>
        <p:nvPicPr>
          <p:cNvPr id="4" name="Content Placeholder 3">
            <a:extLst>
              <a:ext uri="{FF2B5EF4-FFF2-40B4-BE49-F238E27FC236}">
                <a16:creationId xmlns:a16="http://schemas.microsoft.com/office/drawing/2014/main" id="{8A12EF3C-AF5E-43FB-AC2B-264C2E1B8240}"/>
              </a:ext>
            </a:extLst>
          </p:cNvPr>
          <p:cNvPicPr>
            <a:picLocks noGrp="1" noChangeAspect="1"/>
          </p:cNvPicPr>
          <p:nvPr>
            <p:ph idx="1"/>
          </p:nvPr>
        </p:nvPicPr>
        <p:blipFill>
          <a:blip r:embed="rId2"/>
          <a:stretch>
            <a:fillRect/>
          </a:stretch>
        </p:blipFill>
        <p:spPr>
          <a:xfrm>
            <a:off x="3062287" y="609600"/>
            <a:ext cx="3019425" cy="1552575"/>
          </a:xfrm>
          <a:prstGeom prst="rect">
            <a:avLst/>
          </a:prstGeom>
        </p:spPr>
      </p:pic>
      <p:sp>
        <p:nvSpPr>
          <p:cNvPr id="5" name="Rectangle 4">
            <a:extLst>
              <a:ext uri="{FF2B5EF4-FFF2-40B4-BE49-F238E27FC236}">
                <a16:creationId xmlns:a16="http://schemas.microsoft.com/office/drawing/2014/main" id="{00DF4094-8EE9-4EEF-B187-36D55841E919}"/>
              </a:ext>
            </a:extLst>
          </p:cNvPr>
          <p:cNvSpPr/>
          <p:nvPr/>
        </p:nvSpPr>
        <p:spPr>
          <a:xfrm>
            <a:off x="685800" y="2301219"/>
            <a:ext cx="7924800" cy="369332"/>
          </a:xfrm>
          <a:prstGeom prst="rect">
            <a:avLst/>
          </a:prstGeom>
        </p:spPr>
        <p:txBody>
          <a:bodyPr wrap="square">
            <a:spAutoFit/>
          </a:bodyPr>
          <a:lstStyle/>
          <a:p>
            <a:r>
              <a:rPr lang="en-US" b="1" dirty="0" err="1">
                <a:solidFill>
                  <a:srgbClr val="333333"/>
                </a:solidFill>
                <a:latin typeface="Consolas" panose="020B0609020204030204" pitchFamily="49" charset="0"/>
              </a:rPr>
              <a:t>keras.layers.core.Dropout</a:t>
            </a:r>
            <a:r>
              <a:rPr lang="en-US" b="1" dirty="0">
                <a:solidFill>
                  <a:srgbClr val="333333"/>
                </a:solidFill>
                <a:latin typeface="Consolas" panose="020B0609020204030204" pitchFamily="49" charset="0"/>
              </a:rPr>
              <a:t>(rate, </a:t>
            </a:r>
            <a:r>
              <a:rPr lang="en-US" b="1" dirty="0" err="1">
                <a:solidFill>
                  <a:srgbClr val="333333"/>
                </a:solidFill>
                <a:latin typeface="Consolas" panose="020B0609020204030204" pitchFamily="49" charset="0"/>
              </a:rPr>
              <a:t>noise_shape</a:t>
            </a:r>
            <a:r>
              <a:rPr lang="en-US" b="1" dirty="0">
                <a:solidFill>
                  <a:srgbClr val="333333"/>
                </a:solidFill>
                <a:latin typeface="Consolas" panose="020B0609020204030204" pitchFamily="49" charset="0"/>
              </a:rPr>
              <a:t>=None, seed=None)</a:t>
            </a:r>
            <a:endParaRPr lang="en-US" b="1" dirty="0"/>
          </a:p>
        </p:txBody>
      </p:sp>
      <p:pic>
        <p:nvPicPr>
          <p:cNvPr id="3" name="Picture 2">
            <a:extLst>
              <a:ext uri="{FF2B5EF4-FFF2-40B4-BE49-F238E27FC236}">
                <a16:creationId xmlns:a16="http://schemas.microsoft.com/office/drawing/2014/main" id="{BCA3D977-BF17-487A-8BB1-05114BFEBE44}"/>
              </a:ext>
            </a:extLst>
          </p:cNvPr>
          <p:cNvPicPr>
            <a:picLocks noChangeAspect="1"/>
          </p:cNvPicPr>
          <p:nvPr/>
        </p:nvPicPr>
        <p:blipFill>
          <a:blip r:embed="rId3"/>
          <a:stretch>
            <a:fillRect/>
          </a:stretch>
        </p:blipFill>
        <p:spPr>
          <a:xfrm>
            <a:off x="1524000" y="2809595"/>
            <a:ext cx="5867400" cy="3695489"/>
          </a:xfrm>
          <a:prstGeom prst="rect">
            <a:avLst/>
          </a:prstGeom>
        </p:spPr>
      </p:pic>
    </p:spTree>
    <p:extLst>
      <p:ext uri="{BB962C8B-B14F-4D97-AF65-F5344CB8AC3E}">
        <p14:creationId xmlns:p14="http://schemas.microsoft.com/office/powerpoint/2010/main" val="5785434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530B8C-E79D-4CC2-BC21-4D1F7C168D85}"/>
              </a:ext>
            </a:extLst>
          </p:cNvPr>
          <p:cNvSpPr>
            <a:spLocks noGrp="1"/>
          </p:cNvSpPr>
          <p:nvPr>
            <p:ph type="title"/>
          </p:nvPr>
        </p:nvSpPr>
        <p:spPr>
          <a:xfrm>
            <a:off x="76200" y="457200"/>
            <a:ext cx="8229600" cy="1066800"/>
          </a:xfrm>
        </p:spPr>
        <p:txBody>
          <a:bodyPr/>
          <a:lstStyle/>
          <a:p>
            <a:r>
              <a:rPr lang="en-US" dirty="0">
                <a:solidFill>
                  <a:srgbClr val="0000FF"/>
                </a:solidFill>
              </a:rPr>
              <a:t>Dropout </a:t>
            </a:r>
            <a:r>
              <a:rPr lang="zh-CN" altLang="en-US" dirty="0">
                <a:solidFill>
                  <a:srgbClr val="0000FF"/>
                </a:solidFill>
              </a:rPr>
              <a:t>层</a:t>
            </a:r>
            <a:endParaRPr lang="en-US" dirty="0">
              <a:solidFill>
                <a:srgbClr val="0000FF"/>
              </a:solidFill>
            </a:endParaRPr>
          </a:p>
        </p:txBody>
      </p:sp>
      <p:pic>
        <p:nvPicPr>
          <p:cNvPr id="4" name="Content Placeholder 3">
            <a:extLst>
              <a:ext uri="{FF2B5EF4-FFF2-40B4-BE49-F238E27FC236}">
                <a16:creationId xmlns:a16="http://schemas.microsoft.com/office/drawing/2014/main" id="{8A12EF3C-AF5E-43FB-AC2B-264C2E1B8240}"/>
              </a:ext>
            </a:extLst>
          </p:cNvPr>
          <p:cNvPicPr>
            <a:picLocks noGrp="1" noChangeAspect="1"/>
          </p:cNvPicPr>
          <p:nvPr>
            <p:ph idx="1"/>
          </p:nvPr>
        </p:nvPicPr>
        <p:blipFill>
          <a:blip r:embed="rId2"/>
          <a:stretch>
            <a:fillRect/>
          </a:stretch>
        </p:blipFill>
        <p:spPr>
          <a:xfrm>
            <a:off x="3062287" y="609600"/>
            <a:ext cx="3019425" cy="1552575"/>
          </a:xfrm>
          <a:prstGeom prst="rect">
            <a:avLst/>
          </a:prstGeom>
        </p:spPr>
      </p:pic>
      <p:sp>
        <p:nvSpPr>
          <p:cNvPr id="8" name="Rectangle 7">
            <a:extLst>
              <a:ext uri="{FF2B5EF4-FFF2-40B4-BE49-F238E27FC236}">
                <a16:creationId xmlns:a16="http://schemas.microsoft.com/office/drawing/2014/main" id="{B95670A2-202F-4E09-AA04-FA8F072897D2}"/>
              </a:ext>
            </a:extLst>
          </p:cNvPr>
          <p:cNvSpPr/>
          <p:nvPr/>
        </p:nvSpPr>
        <p:spPr>
          <a:xfrm>
            <a:off x="228600" y="2438400"/>
            <a:ext cx="3772571" cy="369332"/>
          </a:xfrm>
          <a:prstGeom prst="rect">
            <a:avLst/>
          </a:prstGeom>
        </p:spPr>
        <p:txBody>
          <a:bodyPr wrap="none">
            <a:spAutoFit/>
          </a:bodyPr>
          <a:lstStyle/>
          <a:p>
            <a:r>
              <a:rPr lang="zh-CN" altLang="en-US" b="1" dirty="0">
                <a:solidFill>
                  <a:srgbClr val="1A1A1A"/>
                </a:solidFill>
                <a:latin typeface="-apple-system"/>
              </a:rPr>
              <a:t>为什么说</a:t>
            </a:r>
            <a:r>
              <a:rPr lang="en-US" altLang="zh-CN" b="1" dirty="0">
                <a:solidFill>
                  <a:srgbClr val="1A1A1A"/>
                </a:solidFill>
                <a:latin typeface="-apple-system"/>
              </a:rPr>
              <a:t>Dropout</a:t>
            </a:r>
            <a:r>
              <a:rPr lang="zh-CN" altLang="en-US" b="1" dirty="0">
                <a:solidFill>
                  <a:srgbClr val="1A1A1A"/>
                </a:solidFill>
                <a:latin typeface="-apple-system"/>
              </a:rPr>
              <a:t>可以解决过拟合？</a:t>
            </a:r>
            <a:endParaRPr lang="zh-CN" altLang="en-US" b="1" i="0" dirty="0">
              <a:solidFill>
                <a:srgbClr val="1A1A1A"/>
              </a:solidFill>
              <a:effectLst/>
              <a:latin typeface="-apple-system"/>
            </a:endParaRPr>
          </a:p>
        </p:txBody>
      </p:sp>
      <p:sp>
        <p:nvSpPr>
          <p:cNvPr id="9" name="Rectangle 8">
            <a:extLst>
              <a:ext uri="{FF2B5EF4-FFF2-40B4-BE49-F238E27FC236}">
                <a16:creationId xmlns:a16="http://schemas.microsoft.com/office/drawing/2014/main" id="{4B669823-7F56-4C41-BAE8-1B6C745D194F}"/>
              </a:ext>
            </a:extLst>
          </p:cNvPr>
          <p:cNvSpPr/>
          <p:nvPr/>
        </p:nvSpPr>
        <p:spPr>
          <a:xfrm>
            <a:off x="210788" y="2995549"/>
            <a:ext cx="8534400" cy="1477328"/>
          </a:xfrm>
          <a:prstGeom prst="rect">
            <a:avLst/>
          </a:prstGeom>
        </p:spPr>
        <p:txBody>
          <a:bodyPr wrap="square">
            <a:spAutoFit/>
          </a:bodyPr>
          <a:lstStyle/>
          <a:p>
            <a:pPr marL="285750" indent="-285750">
              <a:buFont typeface="Arial" panose="020B0604020202020204" pitchFamily="34" charset="0"/>
              <a:buChar char="•"/>
            </a:pPr>
            <a:r>
              <a:rPr lang="zh-CN" altLang="en-US" b="1" dirty="0">
                <a:solidFill>
                  <a:srgbClr val="1A1A1A"/>
                </a:solidFill>
                <a:latin typeface="-apple-system"/>
              </a:rPr>
              <a:t>取平均的作用</a:t>
            </a:r>
            <a:endParaRPr lang="en-US" altLang="zh-CN" b="1" dirty="0">
              <a:solidFill>
                <a:srgbClr val="1A1A1A"/>
              </a:solidFill>
              <a:latin typeface="-apple-system"/>
            </a:endParaRPr>
          </a:p>
          <a:p>
            <a:pPr marL="742950" lvl="1" indent="-285750">
              <a:buFont typeface="Arial" panose="020B0604020202020204" pitchFamily="34" charset="0"/>
              <a:buChar char="•"/>
            </a:pPr>
            <a:r>
              <a:rPr lang="en-US" altLang="zh-CN" dirty="0"/>
              <a:t>dropout</a:t>
            </a:r>
            <a:r>
              <a:rPr lang="zh-CN" altLang="en-US" dirty="0"/>
              <a:t>掉不同的隐藏神经元就类似在训练不同的网络，随机删掉一半隐藏神经元导致网络结构已经不同，整个</a:t>
            </a:r>
            <a:r>
              <a:rPr lang="en-US" altLang="zh-CN" dirty="0"/>
              <a:t>dropout</a:t>
            </a:r>
            <a:r>
              <a:rPr lang="zh-CN" altLang="en-US" dirty="0"/>
              <a:t>过程就相当于对很多个不同的神经网络取平均。而不同的网络产生不同的过拟合，一些互为“反向”的拟合相互抵消就可以达到整体上减少过拟合</a:t>
            </a:r>
            <a:endParaRPr lang="en-US" dirty="0"/>
          </a:p>
        </p:txBody>
      </p:sp>
      <p:sp>
        <p:nvSpPr>
          <p:cNvPr id="10" name="Rectangle 9">
            <a:extLst>
              <a:ext uri="{FF2B5EF4-FFF2-40B4-BE49-F238E27FC236}">
                <a16:creationId xmlns:a16="http://schemas.microsoft.com/office/drawing/2014/main" id="{8F506D5D-DACB-4F65-99DC-BDE6055B771E}"/>
              </a:ext>
            </a:extLst>
          </p:cNvPr>
          <p:cNvSpPr/>
          <p:nvPr/>
        </p:nvSpPr>
        <p:spPr>
          <a:xfrm>
            <a:off x="219694" y="4695826"/>
            <a:ext cx="8686800" cy="1477328"/>
          </a:xfrm>
          <a:prstGeom prst="rect">
            <a:avLst/>
          </a:prstGeom>
        </p:spPr>
        <p:txBody>
          <a:bodyPr wrap="square">
            <a:spAutoFit/>
          </a:bodyPr>
          <a:lstStyle/>
          <a:p>
            <a:pPr marL="285750" indent="-285750">
              <a:buFont typeface="Arial" panose="020B0604020202020204" pitchFamily="34" charset="0"/>
              <a:buChar char="•"/>
            </a:pPr>
            <a:r>
              <a:rPr lang="zh-CN" altLang="en-US" b="1" dirty="0">
                <a:solidFill>
                  <a:srgbClr val="1A1A1A"/>
                </a:solidFill>
                <a:latin typeface="-apple-system"/>
              </a:rPr>
              <a:t>减少神经元之间复杂的共适应关系</a:t>
            </a:r>
            <a:endParaRPr lang="en-US" altLang="zh-CN" b="1" dirty="0">
              <a:solidFill>
                <a:srgbClr val="1A1A1A"/>
              </a:solidFill>
              <a:latin typeface="-apple-system"/>
            </a:endParaRPr>
          </a:p>
          <a:p>
            <a:pPr marL="742950" lvl="1" indent="-285750">
              <a:buFont typeface="Arial" panose="020B0604020202020204" pitchFamily="34" charset="0"/>
              <a:buChar char="•"/>
            </a:pPr>
            <a:r>
              <a:rPr lang="zh-CN" altLang="en-US" dirty="0"/>
              <a:t> 因为</a:t>
            </a:r>
            <a:r>
              <a:rPr lang="en-US" altLang="zh-CN" dirty="0"/>
              <a:t>dropout</a:t>
            </a:r>
            <a:r>
              <a:rPr lang="zh-CN" altLang="en-US" dirty="0"/>
              <a:t>程序导致两个神经元不一定每次都在一个</a:t>
            </a:r>
            <a:r>
              <a:rPr lang="en-US" altLang="zh-CN" dirty="0"/>
              <a:t>dropout</a:t>
            </a:r>
            <a:r>
              <a:rPr lang="zh-CN" altLang="en-US" dirty="0"/>
              <a:t>网络中出现。这样权值的更新不再依赖于有固定关系的隐含节点的共同作用，阻止了某些特征仅仅在其它特定特征下才有效果的情况 。迫使网络去学习更加鲁棒的特征 ，这些特征在其它的神经元的随机子集中也存在。</a:t>
            </a:r>
            <a:r>
              <a:rPr lang="en-US" b="1" dirty="0">
                <a:solidFill>
                  <a:srgbClr val="1A1A1A"/>
                </a:solidFill>
                <a:latin typeface="-apple-system"/>
              </a:rPr>
              <a:t>	</a:t>
            </a:r>
            <a:endParaRPr lang="en-US" dirty="0"/>
          </a:p>
        </p:txBody>
      </p:sp>
    </p:spTree>
    <p:extLst>
      <p:ext uri="{BB962C8B-B14F-4D97-AF65-F5344CB8AC3E}">
        <p14:creationId xmlns:p14="http://schemas.microsoft.com/office/powerpoint/2010/main" val="409848128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530B8C-E79D-4CC2-BC21-4D1F7C168D85}"/>
              </a:ext>
            </a:extLst>
          </p:cNvPr>
          <p:cNvSpPr>
            <a:spLocks noGrp="1"/>
          </p:cNvSpPr>
          <p:nvPr>
            <p:ph type="title"/>
          </p:nvPr>
        </p:nvSpPr>
        <p:spPr>
          <a:xfrm>
            <a:off x="76200" y="457200"/>
            <a:ext cx="8229600" cy="1066800"/>
          </a:xfrm>
        </p:spPr>
        <p:txBody>
          <a:bodyPr/>
          <a:lstStyle/>
          <a:p>
            <a:r>
              <a:rPr lang="en-US" dirty="0">
                <a:solidFill>
                  <a:srgbClr val="0000FF"/>
                </a:solidFill>
              </a:rPr>
              <a:t>Batch normalization </a:t>
            </a:r>
            <a:r>
              <a:rPr lang="zh-CN" altLang="en-US" dirty="0">
                <a:solidFill>
                  <a:srgbClr val="0000FF"/>
                </a:solidFill>
              </a:rPr>
              <a:t>层</a:t>
            </a:r>
            <a:endParaRPr lang="en-US" dirty="0">
              <a:solidFill>
                <a:srgbClr val="0000FF"/>
              </a:solidFill>
            </a:endParaRPr>
          </a:p>
        </p:txBody>
      </p:sp>
      <p:pic>
        <p:nvPicPr>
          <p:cNvPr id="6" name="Picture 5">
            <a:extLst>
              <a:ext uri="{FF2B5EF4-FFF2-40B4-BE49-F238E27FC236}">
                <a16:creationId xmlns:a16="http://schemas.microsoft.com/office/drawing/2014/main" id="{A7CA13F1-AFDE-45B6-B561-E96D0210F01F}"/>
              </a:ext>
            </a:extLst>
          </p:cNvPr>
          <p:cNvPicPr>
            <a:picLocks noChangeAspect="1"/>
          </p:cNvPicPr>
          <p:nvPr/>
        </p:nvPicPr>
        <p:blipFill>
          <a:blip r:embed="rId2"/>
          <a:stretch>
            <a:fillRect/>
          </a:stretch>
        </p:blipFill>
        <p:spPr>
          <a:xfrm>
            <a:off x="5666138" y="808800"/>
            <a:ext cx="3267075" cy="704850"/>
          </a:xfrm>
          <a:prstGeom prst="rect">
            <a:avLst/>
          </a:prstGeom>
        </p:spPr>
      </p:pic>
      <p:pic>
        <p:nvPicPr>
          <p:cNvPr id="11" name="Picture 10">
            <a:extLst>
              <a:ext uri="{FF2B5EF4-FFF2-40B4-BE49-F238E27FC236}">
                <a16:creationId xmlns:a16="http://schemas.microsoft.com/office/drawing/2014/main" id="{204D8250-2A63-4C14-BEF2-4758D0326DC2}"/>
              </a:ext>
            </a:extLst>
          </p:cNvPr>
          <p:cNvPicPr>
            <a:picLocks noChangeAspect="1"/>
          </p:cNvPicPr>
          <p:nvPr/>
        </p:nvPicPr>
        <p:blipFill>
          <a:blip r:embed="rId3"/>
          <a:stretch>
            <a:fillRect/>
          </a:stretch>
        </p:blipFill>
        <p:spPr>
          <a:xfrm>
            <a:off x="0" y="2292350"/>
            <a:ext cx="8857381" cy="4108450"/>
          </a:xfrm>
          <a:prstGeom prst="rect">
            <a:avLst/>
          </a:prstGeom>
        </p:spPr>
      </p:pic>
      <p:sp>
        <p:nvSpPr>
          <p:cNvPr id="7" name="Rectangle 6">
            <a:extLst>
              <a:ext uri="{FF2B5EF4-FFF2-40B4-BE49-F238E27FC236}">
                <a16:creationId xmlns:a16="http://schemas.microsoft.com/office/drawing/2014/main" id="{FE928331-BF70-4DB1-AEA7-E68644E3055A}"/>
              </a:ext>
            </a:extLst>
          </p:cNvPr>
          <p:cNvSpPr/>
          <p:nvPr/>
        </p:nvSpPr>
        <p:spPr>
          <a:xfrm>
            <a:off x="838200" y="1646019"/>
            <a:ext cx="8019181" cy="923330"/>
          </a:xfrm>
          <a:prstGeom prst="rect">
            <a:avLst/>
          </a:prstGeom>
        </p:spPr>
        <p:txBody>
          <a:bodyPr wrap="square">
            <a:spAutoFit/>
          </a:bodyPr>
          <a:lstStyle/>
          <a:p>
            <a:r>
              <a:rPr lang="en-US" altLang="zh-CN" b="1" dirty="0" err="1">
                <a:solidFill>
                  <a:srgbClr val="333333"/>
                </a:solidFill>
                <a:latin typeface="Verdana" panose="020B0604030504040204" pitchFamily="34" charset="0"/>
              </a:rPr>
              <a:t>BatchNorm</a:t>
            </a:r>
            <a:r>
              <a:rPr lang="zh-CN" altLang="en-US" b="1" dirty="0">
                <a:solidFill>
                  <a:srgbClr val="333333"/>
                </a:solidFill>
                <a:latin typeface="Verdana" panose="020B0604030504040204" pitchFamily="34" charset="0"/>
              </a:rPr>
              <a:t>就是在深度神经网络训练过程中使得每一层神经网络的输入保持相同分布的。</a:t>
            </a:r>
            <a:r>
              <a:rPr lang="en-US" altLang="zh-CN" b="1" dirty="0">
                <a:solidFill>
                  <a:srgbClr val="333333"/>
                </a:solidFill>
                <a:latin typeface="Verdana" panose="020B0604030504040204" pitchFamily="34" charset="0"/>
              </a:rPr>
              <a:t>(2015 </a:t>
            </a:r>
            <a:r>
              <a:rPr lang="en-US" dirty="0"/>
              <a:t>Batch Normalization: Accelerating Deep Network Training by Reducing Internal Covariate Shift</a:t>
            </a:r>
            <a:r>
              <a:rPr lang="en-US" altLang="zh-CN" b="1" dirty="0">
                <a:solidFill>
                  <a:srgbClr val="333333"/>
                </a:solidFill>
                <a:latin typeface="Verdana" panose="020B0604030504040204" pitchFamily="34" charset="0"/>
              </a:rPr>
              <a:t>)</a:t>
            </a:r>
            <a:endParaRPr lang="en-US" dirty="0"/>
          </a:p>
        </p:txBody>
      </p:sp>
      <p:cxnSp>
        <p:nvCxnSpPr>
          <p:cNvPr id="13" name="Straight Arrow Connector 12">
            <a:extLst>
              <a:ext uri="{FF2B5EF4-FFF2-40B4-BE49-F238E27FC236}">
                <a16:creationId xmlns:a16="http://schemas.microsoft.com/office/drawing/2014/main" id="{72722F67-94BB-49FD-869C-C2FE78A00FCC}"/>
              </a:ext>
            </a:extLst>
          </p:cNvPr>
          <p:cNvCxnSpPr>
            <a:cxnSpLocks/>
          </p:cNvCxnSpPr>
          <p:nvPr/>
        </p:nvCxnSpPr>
        <p:spPr>
          <a:xfrm>
            <a:off x="1219200" y="6629400"/>
            <a:ext cx="25146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9D9F8F5B-F5E0-4A52-9D8A-621B48912F8D}"/>
              </a:ext>
            </a:extLst>
          </p:cNvPr>
          <p:cNvCxnSpPr>
            <a:cxnSpLocks/>
          </p:cNvCxnSpPr>
          <p:nvPr/>
        </p:nvCxnSpPr>
        <p:spPr>
          <a:xfrm>
            <a:off x="5334000" y="6630390"/>
            <a:ext cx="25146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5964375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530B8C-E79D-4CC2-BC21-4D1F7C168D85}"/>
              </a:ext>
            </a:extLst>
          </p:cNvPr>
          <p:cNvSpPr>
            <a:spLocks noGrp="1"/>
          </p:cNvSpPr>
          <p:nvPr>
            <p:ph type="title"/>
          </p:nvPr>
        </p:nvSpPr>
        <p:spPr>
          <a:xfrm>
            <a:off x="76200" y="457200"/>
            <a:ext cx="8229600" cy="1066800"/>
          </a:xfrm>
        </p:spPr>
        <p:txBody>
          <a:bodyPr/>
          <a:lstStyle/>
          <a:p>
            <a:r>
              <a:rPr lang="en-US" dirty="0">
                <a:solidFill>
                  <a:srgbClr val="0000FF"/>
                </a:solidFill>
              </a:rPr>
              <a:t>Batch normalization </a:t>
            </a:r>
            <a:r>
              <a:rPr lang="zh-CN" altLang="en-US" dirty="0">
                <a:solidFill>
                  <a:srgbClr val="0000FF"/>
                </a:solidFill>
              </a:rPr>
              <a:t>层</a:t>
            </a:r>
            <a:endParaRPr lang="en-US" dirty="0">
              <a:solidFill>
                <a:srgbClr val="0000FF"/>
              </a:solidFill>
            </a:endParaRPr>
          </a:p>
        </p:txBody>
      </p:sp>
      <p:pic>
        <p:nvPicPr>
          <p:cNvPr id="6" name="Picture 5">
            <a:extLst>
              <a:ext uri="{FF2B5EF4-FFF2-40B4-BE49-F238E27FC236}">
                <a16:creationId xmlns:a16="http://schemas.microsoft.com/office/drawing/2014/main" id="{A7CA13F1-AFDE-45B6-B561-E96D0210F01F}"/>
              </a:ext>
            </a:extLst>
          </p:cNvPr>
          <p:cNvPicPr>
            <a:picLocks noChangeAspect="1"/>
          </p:cNvPicPr>
          <p:nvPr/>
        </p:nvPicPr>
        <p:blipFill>
          <a:blip r:embed="rId2"/>
          <a:stretch>
            <a:fillRect/>
          </a:stretch>
        </p:blipFill>
        <p:spPr>
          <a:xfrm>
            <a:off x="5666138" y="808800"/>
            <a:ext cx="3267075" cy="704850"/>
          </a:xfrm>
          <a:prstGeom prst="rect">
            <a:avLst/>
          </a:prstGeom>
        </p:spPr>
      </p:pic>
      <p:sp>
        <p:nvSpPr>
          <p:cNvPr id="7" name="Rectangle 6">
            <a:extLst>
              <a:ext uri="{FF2B5EF4-FFF2-40B4-BE49-F238E27FC236}">
                <a16:creationId xmlns:a16="http://schemas.microsoft.com/office/drawing/2014/main" id="{FE928331-BF70-4DB1-AEA7-E68644E3055A}"/>
              </a:ext>
            </a:extLst>
          </p:cNvPr>
          <p:cNvSpPr/>
          <p:nvPr/>
        </p:nvSpPr>
        <p:spPr>
          <a:xfrm>
            <a:off x="838200" y="1646019"/>
            <a:ext cx="8019181" cy="923330"/>
          </a:xfrm>
          <a:prstGeom prst="rect">
            <a:avLst/>
          </a:prstGeom>
        </p:spPr>
        <p:txBody>
          <a:bodyPr wrap="square">
            <a:spAutoFit/>
          </a:bodyPr>
          <a:lstStyle/>
          <a:p>
            <a:r>
              <a:rPr lang="en-US" altLang="zh-CN" b="1" dirty="0" err="1">
                <a:solidFill>
                  <a:srgbClr val="333333"/>
                </a:solidFill>
                <a:latin typeface="Verdana" panose="020B0604030504040204" pitchFamily="34" charset="0"/>
              </a:rPr>
              <a:t>BatchNorm</a:t>
            </a:r>
            <a:r>
              <a:rPr lang="zh-CN" altLang="en-US" b="1" dirty="0">
                <a:solidFill>
                  <a:srgbClr val="333333"/>
                </a:solidFill>
                <a:latin typeface="Verdana" panose="020B0604030504040204" pitchFamily="34" charset="0"/>
              </a:rPr>
              <a:t>就是在深度神经网络训练过程中使得每一层神经网络的输入保持相同分布的。</a:t>
            </a:r>
            <a:r>
              <a:rPr lang="en-US" altLang="zh-CN" b="1" dirty="0">
                <a:solidFill>
                  <a:srgbClr val="333333"/>
                </a:solidFill>
                <a:latin typeface="Verdana" panose="020B0604030504040204" pitchFamily="34" charset="0"/>
              </a:rPr>
              <a:t>(2015 </a:t>
            </a:r>
            <a:r>
              <a:rPr lang="en-US" dirty="0"/>
              <a:t>Batch Normalization: Accelerating Deep Network Training by Reducing Internal Covariate Shift</a:t>
            </a:r>
            <a:r>
              <a:rPr lang="en-US" altLang="zh-CN" b="1" dirty="0">
                <a:solidFill>
                  <a:srgbClr val="333333"/>
                </a:solidFill>
                <a:latin typeface="Verdana" panose="020B0604030504040204" pitchFamily="34" charset="0"/>
              </a:rPr>
              <a:t>)</a:t>
            </a:r>
            <a:endParaRPr lang="en-US" dirty="0"/>
          </a:p>
        </p:txBody>
      </p:sp>
      <p:sp>
        <p:nvSpPr>
          <p:cNvPr id="3" name="Rectangle 2">
            <a:extLst>
              <a:ext uri="{FF2B5EF4-FFF2-40B4-BE49-F238E27FC236}">
                <a16:creationId xmlns:a16="http://schemas.microsoft.com/office/drawing/2014/main" id="{BFD7512A-1B62-4236-812D-6443FC29D2EA}"/>
              </a:ext>
            </a:extLst>
          </p:cNvPr>
          <p:cNvSpPr/>
          <p:nvPr/>
        </p:nvSpPr>
        <p:spPr>
          <a:xfrm>
            <a:off x="952499" y="2967335"/>
            <a:ext cx="7904881" cy="1200329"/>
          </a:xfrm>
          <a:prstGeom prst="rect">
            <a:avLst/>
          </a:prstGeom>
        </p:spPr>
        <p:txBody>
          <a:bodyPr wrap="square">
            <a:spAutoFit/>
          </a:bodyPr>
          <a:lstStyle/>
          <a:p>
            <a:r>
              <a:rPr lang="en-US" dirty="0"/>
              <a:t>Internal Covariate Shift</a:t>
            </a:r>
            <a:endParaRPr lang="en-US" altLang="zh-CN" b="1" dirty="0">
              <a:solidFill>
                <a:srgbClr val="FF0000"/>
              </a:solidFill>
              <a:latin typeface="Verdana" panose="020B0604030504040204" pitchFamily="34" charset="0"/>
            </a:endParaRPr>
          </a:p>
          <a:p>
            <a:r>
              <a:rPr lang="zh-CN" altLang="en-US" b="1" dirty="0">
                <a:solidFill>
                  <a:srgbClr val="FF0000"/>
                </a:solidFill>
                <a:latin typeface="Verdana" panose="020B0604030504040204" pitchFamily="34" charset="0"/>
              </a:rPr>
              <a:t>随着网络深度加深或者在训练过程中，分布逐渐发生偏移或者变动，之所以训练收敛慢，一般是整体分布逐渐往非线性函数的取值区间的上下限两端靠近</a:t>
            </a:r>
            <a:endParaRPr lang="en-US" dirty="0"/>
          </a:p>
        </p:txBody>
      </p:sp>
      <p:sp>
        <p:nvSpPr>
          <p:cNvPr id="4" name="Rectangle 3">
            <a:extLst>
              <a:ext uri="{FF2B5EF4-FFF2-40B4-BE49-F238E27FC236}">
                <a16:creationId xmlns:a16="http://schemas.microsoft.com/office/drawing/2014/main" id="{599A3DF5-BF78-4B30-9F85-11543F698403}"/>
              </a:ext>
            </a:extLst>
          </p:cNvPr>
          <p:cNvSpPr/>
          <p:nvPr/>
        </p:nvSpPr>
        <p:spPr>
          <a:xfrm>
            <a:off x="952499" y="4430920"/>
            <a:ext cx="7364062" cy="1200329"/>
          </a:xfrm>
          <a:prstGeom prst="rect">
            <a:avLst/>
          </a:prstGeom>
        </p:spPr>
        <p:txBody>
          <a:bodyPr wrap="square">
            <a:spAutoFit/>
          </a:bodyPr>
          <a:lstStyle/>
          <a:p>
            <a:r>
              <a:rPr lang="zh-CN" altLang="en-US" b="1" dirty="0">
                <a:solidFill>
                  <a:srgbClr val="FF0000"/>
                </a:solidFill>
                <a:latin typeface="Verdana" panose="020B0604030504040204" pitchFamily="34" charset="0"/>
              </a:rPr>
              <a:t>对于每个隐层神经元，把逐渐向非线性函数映射后向取值区间极限饱和区靠拢的输入分布强制拉回到均值为</a:t>
            </a:r>
            <a:r>
              <a:rPr lang="en-US" altLang="zh-CN" b="1" dirty="0">
                <a:solidFill>
                  <a:srgbClr val="FF0000"/>
                </a:solidFill>
                <a:latin typeface="Verdana" panose="020B0604030504040204" pitchFamily="34" charset="0"/>
              </a:rPr>
              <a:t>0</a:t>
            </a:r>
            <a:r>
              <a:rPr lang="zh-CN" altLang="en-US" b="1" dirty="0">
                <a:solidFill>
                  <a:srgbClr val="FF0000"/>
                </a:solidFill>
                <a:latin typeface="Verdana" panose="020B0604030504040204" pitchFamily="34" charset="0"/>
              </a:rPr>
              <a:t>方差为</a:t>
            </a:r>
            <a:r>
              <a:rPr lang="en-US" altLang="zh-CN" b="1" dirty="0">
                <a:solidFill>
                  <a:srgbClr val="FF0000"/>
                </a:solidFill>
                <a:latin typeface="Verdana" panose="020B0604030504040204" pitchFamily="34" charset="0"/>
              </a:rPr>
              <a:t>1</a:t>
            </a:r>
            <a:r>
              <a:rPr lang="zh-CN" altLang="en-US" b="1" dirty="0">
                <a:solidFill>
                  <a:srgbClr val="FF0000"/>
                </a:solidFill>
                <a:latin typeface="Verdana" panose="020B0604030504040204" pitchFamily="34" charset="0"/>
              </a:rPr>
              <a:t>的比较标准的正态分布，使得非线性变换函数的输入值落入对输入比较敏感的区域，以此避免梯度消失问题。</a:t>
            </a:r>
            <a:endParaRPr lang="en-US" dirty="0"/>
          </a:p>
        </p:txBody>
      </p:sp>
    </p:spTree>
    <p:extLst>
      <p:ext uri="{BB962C8B-B14F-4D97-AF65-F5344CB8AC3E}">
        <p14:creationId xmlns:p14="http://schemas.microsoft.com/office/powerpoint/2010/main" val="362360366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 name="Picture 61"/>
          <p:cNvPicPr>
            <a:picLocks noChangeAspect="1"/>
          </p:cNvPicPr>
          <p:nvPr/>
        </p:nvPicPr>
        <p:blipFill>
          <a:blip r:embed="rId2"/>
          <a:stretch>
            <a:fillRect/>
          </a:stretch>
        </p:blipFill>
        <p:spPr>
          <a:xfrm>
            <a:off x="0" y="1517073"/>
            <a:ext cx="9144000" cy="5340927"/>
          </a:xfrm>
          <a:prstGeom prst="rect">
            <a:avLst/>
          </a:prstGeom>
        </p:spPr>
      </p:pic>
      <p:sp>
        <p:nvSpPr>
          <p:cNvPr id="5" name="標題 1"/>
          <p:cNvSpPr txBox="1">
            <a:spLocks/>
          </p:cNvSpPr>
          <p:nvPr/>
        </p:nvSpPr>
        <p:spPr>
          <a:xfrm>
            <a:off x="546100" y="762000"/>
            <a:ext cx="8229600" cy="1066800"/>
          </a:xfrm>
          <a:prstGeom prst="rect">
            <a:avLst/>
          </a:prstGeom>
        </p:spPr>
        <p:txBody>
          <a:bodyPr/>
          <a:lstStyle>
            <a:lvl1pPr algn="l" rtl="0" eaLnBrk="1" latinLnBrk="0" hangingPunct="1">
              <a:spcBef>
                <a:spcPct val="0"/>
              </a:spcBef>
              <a:buNone/>
              <a:defRPr kumimoji="0" sz="4000" kern="1200">
                <a:solidFill>
                  <a:schemeClr val="tx2"/>
                </a:solidFill>
                <a:latin typeface="+mj-lt"/>
                <a:ea typeface="+mj-ea"/>
                <a:cs typeface="+mj-cs"/>
              </a:defRPr>
            </a:lvl1pPr>
          </a:lstStyle>
          <a:p>
            <a:r>
              <a:rPr lang="en-US" altLang="zh-TW" b="1" dirty="0">
                <a:solidFill>
                  <a:srgbClr val="0000FF"/>
                </a:solidFill>
                <a:latin typeface="Arial" charset="0"/>
                <a:ea typeface="Arial" charset="0"/>
                <a:cs typeface="Arial" charset="0"/>
              </a:rPr>
              <a:t>Batches</a:t>
            </a:r>
            <a:endParaRPr lang="zh-TW" altLang="en-US" b="1" dirty="0">
              <a:solidFill>
                <a:srgbClr val="0000FF"/>
              </a:solidFill>
              <a:latin typeface="Arial" charset="0"/>
              <a:ea typeface="Arial" charset="0"/>
              <a:cs typeface="Arial" charset="0"/>
            </a:endParaRPr>
          </a:p>
        </p:txBody>
      </p:sp>
    </p:spTree>
    <p:extLst>
      <p:ext uri="{BB962C8B-B14F-4D97-AF65-F5344CB8AC3E}">
        <p14:creationId xmlns:p14="http://schemas.microsoft.com/office/powerpoint/2010/main" val="68812086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Picture 51"/>
          <p:cNvPicPr>
            <a:picLocks noChangeAspect="1"/>
          </p:cNvPicPr>
          <p:nvPr/>
        </p:nvPicPr>
        <p:blipFill>
          <a:blip r:embed="rId2"/>
          <a:stretch>
            <a:fillRect/>
          </a:stretch>
        </p:blipFill>
        <p:spPr>
          <a:xfrm>
            <a:off x="-12700" y="1245476"/>
            <a:ext cx="9144000" cy="5612524"/>
          </a:xfrm>
          <a:prstGeom prst="rect">
            <a:avLst/>
          </a:prstGeom>
        </p:spPr>
      </p:pic>
      <p:sp>
        <p:nvSpPr>
          <p:cNvPr id="5" name="標題 1"/>
          <p:cNvSpPr txBox="1">
            <a:spLocks/>
          </p:cNvSpPr>
          <p:nvPr/>
        </p:nvSpPr>
        <p:spPr>
          <a:xfrm>
            <a:off x="546100" y="762000"/>
            <a:ext cx="8229600" cy="1066800"/>
          </a:xfrm>
          <a:prstGeom prst="rect">
            <a:avLst/>
          </a:prstGeom>
        </p:spPr>
        <p:txBody>
          <a:bodyPr/>
          <a:lstStyle>
            <a:lvl1pPr algn="l" rtl="0" eaLnBrk="1" latinLnBrk="0" hangingPunct="1">
              <a:spcBef>
                <a:spcPct val="0"/>
              </a:spcBef>
              <a:buNone/>
              <a:defRPr kumimoji="0" sz="4000" kern="1200">
                <a:solidFill>
                  <a:schemeClr val="tx2"/>
                </a:solidFill>
                <a:latin typeface="+mj-lt"/>
                <a:ea typeface="+mj-ea"/>
                <a:cs typeface="+mj-cs"/>
              </a:defRPr>
            </a:lvl1pPr>
          </a:lstStyle>
          <a:p>
            <a:r>
              <a:rPr lang="en-US" altLang="zh-TW" b="1">
                <a:solidFill>
                  <a:srgbClr val="0000FF"/>
                </a:solidFill>
                <a:latin typeface="Arial" charset="0"/>
                <a:ea typeface="Arial" charset="0"/>
                <a:cs typeface="Arial" charset="0"/>
              </a:rPr>
              <a:t>Batch normalization</a:t>
            </a:r>
            <a:endParaRPr lang="zh-TW" altLang="en-US" b="1" dirty="0">
              <a:solidFill>
                <a:srgbClr val="0000FF"/>
              </a:solidFill>
              <a:latin typeface="Arial" charset="0"/>
              <a:ea typeface="Arial" charset="0"/>
              <a:cs typeface="Arial" charset="0"/>
            </a:endParaRPr>
          </a:p>
        </p:txBody>
      </p:sp>
    </p:spTree>
    <p:extLst>
      <p:ext uri="{BB962C8B-B14F-4D97-AF65-F5344CB8AC3E}">
        <p14:creationId xmlns:p14="http://schemas.microsoft.com/office/powerpoint/2010/main" val="104785492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 name="Picture 73"/>
          <p:cNvPicPr>
            <a:picLocks noChangeAspect="1"/>
          </p:cNvPicPr>
          <p:nvPr/>
        </p:nvPicPr>
        <p:blipFill>
          <a:blip r:embed="rId2"/>
          <a:stretch>
            <a:fillRect/>
          </a:stretch>
        </p:blipFill>
        <p:spPr>
          <a:xfrm>
            <a:off x="0" y="1624320"/>
            <a:ext cx="9144000" cy="5391020"/>
          </a:xfrm>
          <a:prstGeom prst="rect">
            <a:avLst/>
          </a:prstGeom>
        </p:spPr>
      </p:pic>
      <p:pic>
        <p:nvPicPr>
          <p:cNvPr id="75" name="Picture 74"/>
          <p:cNvPicPr>
            <a:picLocks noChangeAspect="1"/>
          </p:cNvPicPr>
          <p:nvPr/>
        </p:nvPicPr>
        <p:blipFill>
          <a:blip r:embed="rId3"/>
          <a:stretch>
            <a:fillRect/>
          </a:stretch>
        </p:blipFill>
        <p:spPr>
          <a:xfrm>
            <a:off x="6172200" y="457200"/>
            <a:ext cx="2252384" cy="1179820"/>
          </a:xfrm>
          <a:prstGeom prst="rect">
            <a:avLst/>
          </a:prstGeom>
        </p:spPr>
      </p:pic>
      <p:sp>
        <p:nvSpPr>
          <p:cNvPr id="5" name="標題 1"/>
          <p:cNvSpPr txBox="1">
            <a:spLocks/>
          </p:cNvSpPr>
          <p:nvPr/>
        </p:nvSpPr>
        <p:spPr>
          <a:xfrm>
            <a:off x="546100" y="762000"/>
            <a:ext cx="8229600" cy="1066800"/>
          </a:xfrm>
          <a:prstGeom prst="rect">
            <a:avLst/>
          </a:prstGeom>
        </p:spPr>
        <p:txBody>
          <a:bodyPr/>
          <a:lstStyle>
            <a:lvl1pPr algn="l" rtl="0" eaLnBrk="1" latinLnBrk="0" hangingPunct="1">
              <a:spcBef>
                <a:spcPct val="0"/>
              </a:spcBef>
              <a:buNone/>
              <a:defRPr kumimoji="0" sz="4000" kern="1200">
                <a:solidFill>
                  <a:schemeClr val="tx2"/>
                </a:solidFill>
                <a:latin typeface="+mj-lt"/>
                <a:ea typeface="+mj-ea"/>
                <a:cs typeface="+mj-cs"/>
              </a:defRPr>
            </a:lvl1pPr>
          </a:lstStyle>
          <a:p>
            <a:r>
              <a:rPr lang="en-US" altLang="zh-TW" b="1">
                <a:solidFill>
                  <a:srgbClr val="0000FF"/>
                </a:solidFill>
                <a:latin typeface="Arial" charset="0"/>
                <a:ea typeface="Arial" charset="0"/>
                <a:cs typeface="Arial" charset="0"/>
              </a:rPr>
              <a:t>Batch normalization</a:t>
            </a:r>
            <a:endParaRPr lang="zh-TW" altLang="en-US" b="1" dirty="0">
              <a:solidFill>
                <a:srgbClr val="0000FF"/>
              </a:solidFill>
              <a:latin typeface="Arial" charset="0"/>
              <a:ea typeface="Arial" charset="0"/>
              <a:cs typeface="Arial" charset="0"/>
            </a:endParaRPr>
          </a:p>
        </p:txBody>
      </p:sp>
    </p:spTree>
    <p:extLst>
      <p:ext uri="{BB962C8B-B14F-4D97-AF65-F5344CB8AC3E}">
        <p14:creationId xmlns:p14="http://schemas.microsoft.com/office/powerpoint/2010/main" val="193181907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 name="Picture 78"/>
          <p:cNvPicPr>
            <a:picLocks noChangeAspect="1"/>
          </p:cNvPicPr>
          <p:nvPr/>
        </p:nvPicPr>
        <p:blipFill>
          <a:blip r:embed="rId2"/>
          <a:stretch>
            <a:fillRect/>
          </a:stretch>
        </p:blipFill>
        <p:spPr>
          <a:xfrm>
            <a:off x="12953" y="1645158"/>
            <a:ext cx="9144000" cy="5123880"/>
          </a:xfrm>
          <a:prstGeom prst="rect">
            <a:avLst/>
          </a:prstGeom>
        </p:spPr>
      </p:pic>
      <p:pic>
        <p:nvPicPr>
          <p:cNvPr id="81" name="Picture 80"/>
          <p:cNvPicPr>
            <a:picLocks noChangeAspect="1"/>
          </p:cNvPicPr>
          <p:nvPr/>
        </p:nvPicPr>
        <p:blipFill>
          <a:blip r:embed="rId3"/>
          <a:stretch>
            <a:fillRect/>
          </a:stretch>
        </p:blipFill>
        <p:spPr>
          <a:xfrm>
            <a:off x="6858000" y="283682"/>
            <a:ext cx="2184400" cy="1390848"/>
          </a:xfrm>
          <a:prstGeom prst="rect">
            <a:avLst/>
          </a:prstGeom>
        </p:spPr>
      </p:pic>
      <p:sp>
        <p:nvSpPr>
          <p:cNvPr id="5" name="標題 1"/>
          <p:cNvSpPr txBox="1">
            <a:spLocks/>
          </p:cNvSpPr>
          <p:nvPr/>
        </p:nvSpPr>
        <p:spPr>
          <a:xfrm>
            <a:off x="546100" y="762000"/>
            <a:ext cx="8229600" cy="1066800"/>
          </a:xfrm>
          <a:prstGeom prst="rect">
            <a:avLst/>
          </a:prstGeom>
        </p:spPr>
        <p:txBody>
          <a:bodyPr/>
          <a:lstStyle>
            <a:lvl1pPr algn="l" rtl="0" eaLnBrk="1" latinLnBrk="0" hangingPunct="1">
              <a:spcBef>
                <a:spcPct val="0"/>
              </a:spcBef>
              <a:buNone/>
              <a:defRPr kumimoji="0" sz="4000" kern="1200">
                <a:solidFill>
                  <a:schemeClr val="tx2"/>
                </a:solidFill>
                <a:latin typeface="+mj-lt"/>
                <a:ea typeface="+mj-ea"/>
                <a:cs typeface="+mj-cs"/>
              </a:defRPr>
            </a:lvl1pPr>
          </a:lstStyle>
          <a:p>
            <a:r>
              <a:rPr lang="en-US" altLang="zh-TW" b="1">
                <a:solidFill>
                  <a:srgbClr val="0000FF"/>
                </a:solidFill>
                <a:latin typeface="Arial" charset="0"/>
                <a:ea typeface="Arial" charset="0"/>
                <a:cs typeface="Arial" charset="0"/>
              </a:rPr>
              <a:t>Batch normalization</a:t>
            </a:r>
            <a:endParaRPr lang="zh-TW" altLang="en-US" b="1" dirty="0">
              <a:solidFill>
                <a:srgbClr val="0000FF"/>
              </a:solidFill>
              <a:latin typeface="Arial" charset="0"/>
              <a:ea typeface="Arial" charset="0"/>
              <a:cs typeface="Arial" charset="0"/>
            </a:endParaRPr>
          </a:p>
        </p:txBody>
      </p:sp>
    </p:spTree>
    <p:extLst>
      <p:ext uri="{BB962C8B-B14F-4D97-AF65-F5344CB8AC3E}">
        <p14:creationId xmlns:p14="http://schemas.microsoft.com/office/powerpoint/2010/main" val="27793453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078D6D-FAF9-435D-82BB-9AD5AE778E64}"/>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47FFD720-AAA6-4387-BB8C-1D42E38F37F5}"/>
              </a:ext>
            </a:extLst>
          </p:cNvPr>
          <p:cNvPicPr>
            <a:picLocks noGrp="1" noChangeAspect="1"/>
          </p:cNvPicPr>
          <p:nvPr>
            <p:ph idx="1"/>
          </p:nvPr>
        </p:nvPicPr>
        <p:blipFill>
          <a:blip r:embed="rId2"/>
          <a:stretch>
            <a:fillRect/>
          </a:stretch>
        </p:blipFill>
        <p:spPr>
          <a:xfrm>
            <a:off x="152400" y="533400"/>
            <a:ext cx="10239244" cy="2133600"/>
          </a:xfrm>
          <a:prstGeom prst="rect">
            <a:avLst/>
          </a:prstGeom>
        </p:spPr>
      </p:pic>
      <p:sp>
        <p:nvSpPr>
          <p:cNvPr id="6" name="Rectangle 5">
            <a:extLst>
              <a:ext uri="{FF2B5EF4-FFF2-40B4-BE49-F238E27FC236}">
                <a16:creationId xmlns:a16="http://schemas.microsoft.com/office/drawing/2014/main" id="{DF892015-CFB6-4C2A-A169-8AB6D9CC572E}"/>
              </a:ext>
            </a:extLst>
          </p:cNvPr>
          <p:cNvSpPr/>
          <p:nvPr/>
        </p:nvSpPr>
        <p:spPr>
          <a:xfrm>
            <a:off x="304800" y="2819400"/>
            <a:ext cx="6629400" cy="369332"/>
          </a:xfrm>
          <a:prstGeom prst="rect">
            <a:avLst/>
          </a:prstGeom>
        </p:spPr>
        <p:txBody>
          <a:bodyPr wrap="square">
            <a:spAutoFit/>
          </a:bodyPr>
          <a:lstStyle/>
          <a:p>
            <a:r>
              <a:rPr lang="zh-CN" altLang="en-US" dirty="0">
                <a:solidFill>
                  <a:srgbClr val="404040"/>
                </a:solidFill>
                <a:latin typeface="Lato"/>
              </a:rPr>
              <a:t>优化器 </a:t>
            </a:r>
            <a:r>
              <a:rPr lang="en-US" altLang="zh-CN" dirty="0">
                <a:solidFill>
                  <a:srgbClr val="404040"/>
                </a:solidFill>
                <a:latin typeface="Lato"/>
              </a:rPr>
              <a:t>(optimizer) </a:t>
            </a:r>
            <a:r>
              <a:rPr lang="zh-CN" altLang="en-US" dirty="0">
                <a:solidFill>
                  <a:srgbClr val="404040"/>
                </a:solidFill>
                <a:latin typeface="Lato"/>
              </a:rPr>
              <a:t>是编译 </a:t>
            </a:r>
            <a:r>
              <a:rPr lang="en-US" altLang="zh-CN" dirty="0" err="1">
                <a:solidFill>
                  <a:srgbClr val="404040"/>
                </a:solidFill>
                <a:latin typeface="Lato"/>
              </a:rPr>
              <a:t>Keras</a:t>
            </a:r>
            <a:r>
              <a:rPr lang="en-US" altLang="zh-CN" dirty="0">
                <a:solidFill>
                  <a:srgbClr val="404040"/>
                </a:solidFill>
                <a:latin typeface="Lato"/>
              </a:rPr>
              <a:t> </a:t>
            </a:r>
            <a:r>
              <a:rPr lang="zh-CN" altLang="en-US" dirty="0">
                <a:solidFill>
                  <a:srgbClr val="404040"/>
                </a:solidFill>
                <a:latin typeface="Lato"/>
              </a:rPr>
              <a:t>模型的所需的两个参数之一：</a:t>
            </a:r>
            <a:endParaRPr lang="en-US" dirty="0"/>
          </a:p>
        </p:txBody>
      </p:sp>
      <p:sp>
        <p:nvSpPr>
          <p:cNvPr id="7" name="Rectangle 6">
            <a:extLst>
              <a:ext uri="{FF2B5EF4-FFF2-40B4-BE49-F238E27FC236}">
                <a16:creationId xmlns:a16="http://schemas.microsoft.com/office/drawing/2014/main" id="{77AF8A2A-847C-405B-8535-654EF3C8A996}"/>
              </a:ext>
            </a:extLst>
          </p:cNvPr>
          <p:cNvSpPr/>
          <p:nvPr/>
        </p:nvSpPr>
        <p:spPr>
          <a:xfrm>
            <a:off x="307769" y="3188732"/>
            <a:ext cx="3449983" cy="369332"/>
          </a:xfrm>
          <a:prstGeom prst="rect">
            <a:avLst/>
          </a:prstGeom>
        </p:spPr>
        <p:txBody>
          <a:bodyPr wrap="none">
            <a:spAutoFit/>
          </a:bodyPr>
          <a:lstStyle/>
          <a:p>
            <a:r>
              <a:rPr lang="en-US" dirty="0">
                <a:hlinkClick r:id="rId3"/>
              </a:rPr>
              <a:t>https://keras.io/zh/optimizers/</a:t>
            </a:r>
            <a:endParaRPr lang="en-US" dirty="0"/>
          </a:p>
        </p:txBody>
      </p:sp>
      <p:sp>
        <p:nvSpPr>
          <p:cNvPr id="9" name="Rectangle 8">
            <a:extLst>
              <a:ext uri="{FF2B5EF4-FFF2-40B4-BE49-F238E27FC236}">
                <a16:creationId xmlns:a16="http://schemas.microsoft.com/office/drawing/2014/main" id="{968FB5C2-1D58-45DB-A848-2ED5C289FE02}"/>
              </a:ext>
            </a:extLst>
          </p:cNvPr>
          <p:cNvSpPr/>
          <p:nvPr/>
        </p:nvSpPr>
        <p:spPr>
          <a:xfrm>
            <a:off x="304800" y="4194247"/>
            <a:ext cx="3853940" cy="369332"/>
          </a:xfrm>
          <a:prstGeom prst="rect">
            <a:avLst/>
          </a:prstGeom>
        </p:spPr>
        <p:txBody>
          <a:bodyPr wrap="none">
            <a:spAutoFit/>
          </a:bodyPr>
          <a:lstStyle/>
          <a:p>
            <a:r>
              <a:rPr lang="en-US" dirty="0">
                <a:hlinkClick r:id="rId4"/>
              </a:rPr>
              <a:t>https://keras.io/zh/models/model/</a:t>
            </a:r>
            <a:endParaRPr lang="en-US" dirty="0"/>
          </a:p>
        </p:txBody>
      </p:sp>
      <p:sp>
        <p:nvSpPr>
          <p:cNvPr id="10" name="Rectangle 9">
            <a:extLst>
              <a:ext uri="{FF2B5EF4-FFF2-40B4-BE49-F238E27FC236}">
                <a16:creationId xmlns:a16="http://schemas.microsoft.com/office/drawing/2014/main" id="{B876B803-A8EC-40CC-A0FB-7F2626958A56}"/>
              </a:ext>
            </a:extLst>
          </p:cNvPr>
          <p:cNvSpPr/>
          <p:nvPr/>
        </p:nvSpPr>
        <p:spPr>
          <a:xfrm>
            <a:off x="304800" y="3742730"/>
            <a:ext cx="1000595" cy="369332"/>
          </a:xfrm>
          <a:prstGeom prst="rect">
            <a:avLst/>
          </a:prstGeom>
        </p:spPr>
        <p:txBody>
          <a:bodyPr wrap="none">
            <a:spAutoFit/>
          </a:bodyPr>
          <a:lstStyle/>
          <a:p>
            <a:r>
              <a:rPr lang="en-US" b="1" dirty="0">
                <a:solidFill>
                  <a:srgbClr val="404040"/>
                </a:solidFill>
                <a:latin typeface="Source Sans Pro" panose="020B0503030403020204" pitchFamily="34" charset="0"/>
              </a:rPr>
              <a:t>compile</a:t>
            </a:r>
            <a:endParaRPr lang="en-US" b="1" i="0" dirty="0">
              <a:solidFill>
                <a:srgbClr val="404040"/>
              </a:solidFill>
              <a:effectLst/>
              <a:latin typeface="Source Sans Pro" panose="020B0503030403020204" pitchFamily="34" charset="0"/>
            </a:endParaRPr>
          </a:p>
        </p:txBody>
      </p:sp>
      <p:sp>
        <p:nvSpPr>
          <p:cNvPr id="11" name="Rectangle 10">
            <a:extLst>
              <a:ext uri="{FF2B5EF4-FFF2-40B4-BE49-F238E27FC236}">
                <a16:creationId xmlns:a16="http://schemas.microsoft.com/office/drawing/2014/main" id="{E884C366-5BB6-4A87-8D1C-C78421C12034}"/>
              </a:ext>
            </a:extLst>
          </p:cNvPr>
          <p:cNvSpPr/>
          <p:nvPr/>
        </p:nvSpPr>
        <p:spPr>
          <a:xfrm>
            <a:off x="349739" y="5199762"/>
            <a:ext cx="3292889" cy="369332"/>
          </a:xfrm>
          <a:prstGeom prst="rect">
            <a:avLst/>
          </a:prstGeom>
        </p:spPr>
        <p:txBody>
          <a:bodyPr wrap="none">
            <a:spAutoFit/>
          </a:bodyPr>
          <a:lstStyle/>
          <a:p>
            <a:r>
              <a:rPr lang="en-US" dirty="0">
                <a:hlinkClick r:id="rId5"/>
              </a:rPr>
              <a:t>https://keras.io/zh/callbacks/</a:t>
            </a:r>
            <a:endParaRPr lang="en-US" dirty="0"/>
          </a:p>
        </p:txBody>
      </p:sp>
      <p:sp>
        <p:nvSpPr>
          <p:cNvPr id="12" name="Rectangle 11">
            <a:extLst>
              <a:ext uri="{FF2B5EF4-FFF2-40B4-BE49-F238E27FC236}">
                <a16:creationId xmlns:a16="http://schemas.microsoft.com/office/drawing/2014/main" id="{04595748-08FD-400B-837A-3E7FC63B02A7}"/>
              </a:ext>
            </a:extLst>
          </p:cNvPr>
          <p:cNvSpPr/>
          <p:nvPr/>
        </p:nvSpPr>
        <p:spPr>
          <a:xfrm>
            <a:off x="341416" y="4748245"/>
            <a:ext cx="1114408" cy="369332"/>
          </a:xfrm>
          <a:prstGeom prst="rect">
            <a:avLst/>
          </a:prstGeom>
        </p:spPr>
        <p:txBody>
          <a:bodyPr wrap="none">
            <a:spAutoFit/>
          </a:bodyPr>
          <a:lstStyle/>
          <a:p>
            <a:r>
              <a:rPr lang="zh-CN" altLang="en-US" b="1" dirty="0">
                <a:solidFill>
                  <a:srgbClr val="404040"/>
                </a:solidFill>
                <a:latin typeface="Source Sans Pro" panose="020B0503030403020204" pitchFamily="34" charset="0"/>
              </a:rPr>
              <a:t>回调函数</a:t>
            </a:r>
            <a:endParaRPr lang="zh-CN" altLang="en-US" b="1" i="0" dirty="0">
              <a:solidFill>
                <a:srgbClr val="404040"/>
              </a:solidFill>
              <a:effectLst/>
              <a:latin typeface="Source Sans Pro" panose="020B0503030403020204" pitchFamily="34" charset="0"/>
            </a:endParaRPr>
          </a:p>
        </p:txBody>
      </p:sp>
    </p:spTree>
    <p:extLst>
      <p:ext uri="{BB962C8B-B14F-4D97-AF65-F5344CB8AC3E}">
        <p14:creationId xmlns:p14="http://schemas.microsoft.com/office/powerpoint/2010/main" val="335604529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148A0F-E5BB-41AF-866C-212520AA510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533E502-39FB-4FFA-B86C-392F55444C0E}"/>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66B4F6E4-9261-4620-9887-B262987D00A9}"/>
              </a:ext>
            </a:extLst>
          </p:cNvPr>
          <p:cNvPicPr>
            <a:picLocks noChangeAspect="1"/>
          </p:cNvPicPr>
          <p:nvPr/>
        </p:nvPicPr>
        <p:blipFill>
          <a:blip r:embed="rId2"/>
          <a:stretch>
            <a:fillRect/>
          </a:stretch>
        </p:blipFill>
        <p:spPr>
          <a:xfrm>
            <a:off x="728601" y="1676400"/>
            <a:ext cx="7981950" cy="2695204"/>
          </a:xfrm>
          <a:prstGeom prst="rect">
            <a:avLst/>
          </a:prstGeom>
        </p:spPr>
      </p:pic>
    </p:spTree>
    <p:extLst>
      <p:ext uri="{BB962C8B-B14F-4D97-AF65-F5344CB8AC3E}">
        <p14:creationId xmlns:p14="http://schemas.microsoft.com/office/powerpoint/2010/main" val="6927463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775C4A-6407-459F-96B7-DB43D94CF0C3}"/>
              </a:ext>
            </a:extLst>
          </p:cNvPr>
          <p:cNvSpPr>
            <a:spLocks noGrp="1"/>
          </p:cNvSpPr>
          <p:nvPr>
            <p:ph type="title"/>
          </p:nvPr>
        </p:nvSpPr>
        <p:spPr/>
        <p:txBody>
          <a:bodyPr>
            <a:normAutofit/>
          </a:bodyPr>
          <a:lstStyle/>
          <a:p>
            <a:r>
              <a:rPr lang="zh-CN" altLang="en-US" dirty="0"/>
              <a:t>在最大的程序员交友网站</a:t>
            </a:r>
            <a:r>
              <a:rPr lang="en-US" altLang="zh-CN" dirty="0"/>
              <a:t>GitHub…</a:t>
            </a:r>
            <a:endParaRPr lang="en-US" dirty="0"/>
          </a:p>
        </p:txBody>
      </p:sp>
      <p:sp>
        <p:nvSpPr>
          <p:cNvPr id="3" name="Content Placeholder 2">
            <a:extLst>
              <a:ext uri="{FF2B5EF4-FFF2-40B4-BE49-F238E27FC236}">
                <a16:creationId xmlns:a16="http://schemas.microsoft.com/office/drawing/2014/main" id="{D43A2CED-2806-4F3B-BEC4-2C132D4E521A}"/>
              </a:ext>
            </a:extLst>
          </p:cNvPr>
          <p:cNvSpPr>
            <a:spLocks noGrp="1"/>
          </p:cNvSpPr>
          <p:nvPr>
            <p:ph idx="1"/>
          </p:nvPr>
        </p:nvSpPr>
        <p:spPr/>
        <p:txBody>
          <a:bodyPr/>
          <a:lstStyle/>
          <a:p>
            <a:endParaRPr lang="en-US"/>
          </a:p>
        </p:txBody>
      </p:sp>
      <p:pic>
        <p:nvPicPr>
          <p:cNvPr id="8194" name="Picture 2" descr="https://miro.medium.com/max/700/1*83KNb93eWuSEt5MxqDow6Q.png">
            <a:extLst>
              <a:ext uri="{FF2B5EF4-FFF2-40B4-BE49-F238E27FC236}">
                <a16:creationId xmlns:a16="http://schemas.microsoft.com/office/drawing/2014/main" id="{615DB2F3-38C1-4FC3-8E54-C72D556140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800" y="2322922"/>
            <a:ext cx="6667500" cy="4286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085100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51869E-4F80-4F63-BD6B-BCD706D1F818}"/>
              </a:ext>
            </a:extLst>
          </p:cNvPr>
          <p:cNvSpPr>
            <a:spLocks noGrp="1"/>
          </p:cNvSpPr>
          <p:nvPr>
            <p:ph type="title"/>
          </p:nvPr>
        </p:nvSpPr>
        <p:spPr/>
        <p:txBody>
          <a:bodyPr/>
          <a:lstStyle/>
          <a:p>
            <a:r>
              <a:rPr lang="en-US" dirty="0"/>
              <a:t>Ready to Train!</a:t>
            </a:r>
          </a:p>
        </p:txBody>
      </p:sp>
      <p:sp>
        <p:nvSpPr>
          <p:cNvPr id="3" name="Content Placeholder 2">
            <a:extLst>
              <a:ext uri="{FF2B5EF4-FFF2-40B4-BE49-F238E27FC236}">
                <a16:creationId xmlns:a16="http://schemas.microsoft.com/office/drawing/2014/main" id="{C2D44C99-29ED-43E8-B504-55F78B1568BC}"/>
              </a:ext>
            </a:extLst>
          </p:cNvPr>
          <p:cNvSpPr>
            <a:spLocks noGrp="1"/>
          </p:cNvSpPr>
          <p:nvPr>
            <p:ph idx="1"/>
          </p:nvPr>
        </p:nvSpPr>
        <p:spPr/>
        <p:txBody>
          <a:bodyPr/>
          <a:lstStyle/>
          <a:p>
            <a:r>
              <a:rPr lang="en-US" dirty="0"/>
              <a:t>Code</a:t>
            </a:r>
          </a:p>
        </p:txBody>
      </p:sp>
    </p:spTree>
    <p:extLst>
      <p:ext uri="{BB962C8B-B14F-4D97-AF65-F5344CB8AC3E}">
        <p14:creationId xmlns:p14="http://schemas.microsoft.com/office/powerpoint/2010/main" val="3052265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E17606-A008-4AE2-9EC0-390D0B5041A8}"/>
              </a:ext>
            </a:extLst>
          </p:cNvPr>
          <p:cNvSpPr>
            <a:spLocks noGrp="1"/>
          </p:cNvSpPr>
          <p:nvPr>
            <p:ph type="title"/>
          </p:nvPr>
        </p:nvSpPr>
        <p:spPr/>
        <p:txBody>
          <a:bodyPr/>
          <a:lstStyle/>
          <a:p>
            <a:r>
              <a:rPr lang="zh-CN" altLang="en-US" dirty="0"/>
              <a:t>就业</a:t>
            </a:r>
            <a:endParaRPr lang="en-US" dirty="0"/>
          </a:p>
        </p:txBody>
      </p:sp>
      <p:sp>
        <p:nvSpPr>
          <p:cNvPr id="3" name="Content Placeholder 2">
            <a:extLst>
              <a:ext uri="{FF2B5EF4-FFF2-40B4-BE49-F238E27FC236}">
                <a16:creationId xmlns:a16="http://schemas.microsoft.com/office/drawing/2014/main" id="{CA6E25AA-4296-4A28-B535-9EA07E620C94}"/>
              </a:ext>
            </a:extLst>
          </p:cNvPr>
          <p:cNvSpPr>
            <a:spLocks noGrp="1"/>
          </p:cNvSpPr>
          <p:nvPr>
            <p:ph idx="1"/>
          </p:nvPr>
        </p:nvSpPr>
        <p:spPr/>
        <p:txBody>
          <a:bodyPr/>
          <a:lstStyle/>
          <a:p>
            <a:endParaRPr lang="en-US"/>
          </a:p>
        </p:txBody>
      </p:sp>
      <p:pic>
        <p:nvPicPr>
          <p:cNvPr id="7170" name="Picture 2" descr="“pytorch vs tensorflow 2019”的图片搜索结果">
            <a:extLst>
              <a:ext uri="{FF2B5EF4-FFF2-40B4-BE49-F238E27FC236}">
                <a16:creationId xmlns:a16="http://schemas.microsoft.com/office/drawing/2014/main" id="{D678A2FB-01AE-498A-8939-984BD8D2732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2600" y="2307128"/>
            <a:ext cx="6667500" cy="4286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83455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A85CA0-77F1-403C-B708-EE2B7B664D9E}"/>
              </a:ext>
            </a:extLst>
          </p:cNvPr>
          <p:cNvSpPr>
            <a:spLocks noGrp="1"/>
          </p:cNvSpPr>
          <p:nvPr>
            <p:ph type="title"/>
          </p:nvPr>
        </p:nvSpPr>
        <p:spPr/>
        <p:txBody>
          <a:bodyPr/>
          <a:lstStyle/>
          <a:p>
            <a:r>
              <a:rPr lang="zh-CN" altLang="en-US" dirty="0"/>
              <a:t>学术</a:t>
            </a:r>
            <a:endParaRPr lang="en-US" dirty="0"/>
          </a:p>
        </p:txBody>
      </p:sp>
      <p:sp>
        <p:nvSpPr>
          <p:cNvPr id="3" name="Content Placeholder 2">
            <a:extLst>
              <a:ext uri="{FF2B5EF4-FFF2-40B4-BE49-F238E27FC236}">
                <a16:creationId xmlns:a16="http://schemas.microsoft.com/office/drawing/2014/main" id="{21784D60-9D73-468F-8053-4643D0D1CC4A}"/>
              </a:ext>
            </a:extLst>
          </p:cNvPr>
          <p:cNvSpPr>
            <a:spLocks noGrp="1"/>
          </p:cNvSpPr>
          <p:nvPr>
            <p:ph idx="1"/>
          </p:nvPr>
        </p:nvSpPr>
        <p:spPr/>
        <p:txBody>
          <a:bodyPr/>
          <a:lstStyle/>
          <a:p>
            <a:endParaRPr lang="en-US"/>
          </a:p>
        </p:txBody>
      </p:sp>
      <p:pic>
        <p:nvPicPr>
          <p:cNvPr id="9218" name="Picture 2" descr="https://miro.medium.com/max/700/1*HTe-PCY7rvpSAKwsEzF3lg.png">
            <a:extLst>
              <a:ext uri="{FF2B5EF4-FFF2-40B4-BE49-F238E27FC236}">
                <a16:creationId xmlns:a16="http://schemas.microsoft.com/office/drawing/2014/main" id="{8923106D-F812-416C-A349-5F3ADBE884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1600" y="2571750"/>
            <a:ext cx="6667500" cy="4286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61375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42959C-50F8-4F7A-AA07-4BB439C5F121}"/>
              </a:ext>
            </a:extLst>
          </p:cNvPr>
          <p:cNvSpPr>
            <a:spLocks noGrp="1"/>
          </p:cNvSpPr>
          <p:nvPr>
            <p:ph type="title"/>
          </p:nvPr>
        </p:nvSpPr>
        <p:spPr>
          <a:xfrm>
            <a:off x="590550" y="847725"/>
            <a:ext cx="8229600" cy="1066800"/>
          </a:xfrm>
        </p:spPr>
        <p:txBody>
          <a:bodyPr/>
          <a:lstStyle/>
          <a:p>
            <a:r>
              <a:rPr lang="zh-CN" altLang="en-US" dirty="0"/>
              <a:t>未来？</a:t>
            </a:r>
            <a:endParaRPr lang="en-US" dirty="0"/>
          </a:p>
        </p:txBody>
      </p:sp>
      <p:sp>
        <p:nvSpPr>
          <p:cNvPr id="3" name="Content Placeholder 2">
            <a:extLst>
              <a:ext uri="{FF2B5EF4-FFF2-40B4-BE49-F238E27FC236}">
                <a16:creationId xmlns:a16="http://schemas.microsoft.com/office/drawing/2014/main" id="{00B77D27-F51D-4283-A6D9-1CF7FB8ED749}"/>
              </a:ext>
            </a:extLst>
          </p:cNvPr>
          <p:cNvSpPr>
            <a:spLocks noGrp="1"/>
          </p:cNvSpPr>
          <p:nvPr>
            <p:ph idx="1"/>
          </p:nvPr>
        </p:nvSpPr>
        <p:spPr/>
        <p:txBody>
          <a:bodyPr/>
          <a:lstStyle/>
          <a:p>
            <a:endParaRPr lang="en-US" dirty="0"/>
          </a:p>
        </p:txBody>
      </p:sp>
      <p:pic>
        <p:nvPicPr>
          <p:cNvPr id="10242" name="Picture 2" descr="https://miro.medium.com/max/700/1*-0xgPs1DzZKE3jWy9412Ew.png">
            <a:extLst>
              <a:ext uri="{FF2B5EF4-FFF2-40B4-BE49-F238E27FC236}">
                <a16:creationId xmlns:a16="http://schemas.microsoft.com/office/drawing/2014/main" id="{AC653A6E-6788-49DF-A7A0-4406D27CE0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38250" y="2133600"/>
            <a:ext cx="6667500" cy="4286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9594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31D74FF0-F52C-4D0F-A1A7-9B4C09FF4CD4}"/>
              </a:ext>
            </a:extLst>
          </p:cNvPr>
          <p:cNvSpPr>
            <a:spLocks noGrp="1" noChangeArrowheads="1"/>
          </p:cNvSpPr>
          <p:nvPr>
            <p:ph type="title"/>
          </p:nvPr>
        </p:nvSpPr>
        <p:spPr>
          <a:xfrm>
            <a:off x="457200" y="1143000"/>
            <a:ext cx="8229600" cy="1066800"/>
          </a:xfrm>
        </p:spPr>
        <p:txBody>
          <a:bodyPr>
            <a:normAutofit/>
          </a:bodyPr>
          <a:lstStyle/>
          <a:p>
            <a:r>
              <a:rPr lang="en-US" altLang="zh-CN" sz="4400" b="1" dirty="0" err="1">
                <a:solidFill>
                  <a:srgbClr val="0000FF"/>
                </a:solidFill>
                <a:latin typeface="Arial" charset="0"/>
                <a:ea typeface="Arial" charset="0"/>
                <a:cs typeface="Arial" charset="0"/>
              </a:rPr>
              <a:t>PyTorch</a:t>
            </a:r>
            <a:endParaRPr lang="en-US" altLang="zh-CN" sz="4400" b="1" dirty="0">
              <a:solidFill>
                <a:srgbClr val="0000FF"/>
              </a:solidFill>
              <a:latin typeface="Arial" charset="0"/>
              <a:ea typeface="Arial" charset="0"/>
              <a:cs typeface="Arial" charset="0"/>
            </a:endParaRPr>
          </a:p>
        </p:txBody>
      </p:sp>
      <p:sp>
        <p:nvSpPr>
          <p:cNvPr id="9" name="Rectangle 3">
            <a:extLst>
              <a:ext uri="{FF2B5EF4-FFF2-40B4-BE49-F238E27FC236}">
                <a16:creationId xmlns:a16="http://schemas.microsoft.com/office/drawing/2014/main" id="{3CD0E4B6-EDC6-46BD-A1C2-5BFB80467265}"/>
              </a:ext>
            </a:extLst>
          </p:cNvPr>
          <p:cNvSpPr txBox="1">
            <a:spLocks noChangeArrowheads="1"/>
          </p:cNvSpPr>
          <p:nvPr/>
        </p:nvSpPr>
        <p:spPr>
          <a:xfrm>
            <a:off x="609600" y="2189356"/>
            <a:ext cx="8229600" cy="4038600"/>
          </a:xfrm>
          <a:prstGeom prst="rect">
            <a:avLst/>
          </a:prstGeom>
        </p:spPr>
        <p:txBody>
          <a:bodyPr vert="horz">
            <a:normAutofit fontScale="92500" lnSpcReduction="10000"/>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pPr marL="285750" indent="-285750">
              <a:buFont typeface="Arial" panose="020B0604020202020204" pitchFamily="34" charset="0"/>
              <a:buChar char="•"/>
            </a:pPr>
            <a:r>
              <a:rPr lang="en-US" altLang="zh-CN" sz="4000" dirty="0" err="1"/>
              <a:t>PyTorch</a:t>
            </a:r>
            <a:r>
              <a:rPr lang="zh-CN" altLang="en-US" sz="4000" dirty="0"/>
              <a:t>是一个开源的</a:t>
            </a:r>
            <a:r>
              <a:rPr lang="en-US" altLang="zh-CN" sz="4000" dirty="0"/>
              <a:t>Python</a:t>
            </a:r>
            <a:r>
              <a:rPr lang="zh-CN" altLang="en-US" sz="4000" dirty="0"/>
              <a:t>机器学习库，基于</a:t>
            </a:r>
            <a:r>
              <a:rPr lang="en-US" altLang="zh-CN" sz="4000" dirty="0"/>
              <a:t>Torch</a:t>
            </a:r>
          </a:p>
          <a:p>
            <a:pPr marL="285750" indent="-285750">
              <a:buFont typeface="Arial" panose="020B0604020202020204" pitchFamily="34" charset="0"/>
              <a:buChar char="•"/>
            </a:pPr>
            <a:endParaRPr lang="en-US" altLang="zh-CN" sz="4000" dirty="0"/>
          </a:p>
          <a:p>
            <a:pPr marL="285750" indent="-285750">
              <a:buFont typeface="Arial" panose="020B0604020202020204" pitchFamily="34" charset="0"/>
              <a:buChar char="•"/>
            </a:pPr>
            <a:r>
              <a:rPr lang="zh-CN" altLang="en-US" sz="4000" dirty="0"/>
              <a:t>底层由</a:t>
            </a:r>
            <a:r>
              <a:rPr lang="en-US" altLang="zh-CN" sz="4000" dirty="0"/>
              <a:t>C++</a:t>
            </a:r>
            <a:r>
              <a:rPr lang="zh-CN" altLang="en-US" sz="4000" dirty="0"/>
              <a:t>实现</a:t>
            </a:r>
            <a:endParaRPr lang="en-US" altLang="zh-CN" sz="4000" dirty="0"/>
          </a:p>
          <a:p>
            <a:pPr marL="285750" indent="-285750">
              <a:buFont typeface="Arial" panose="020B0604020202020204" pitchFamily="34" charset="0"/>
              <a:buChar char="•"/>
            </a:pPr>
            <a:endParaRPr lang="en-US" altLang="zh-CN" sz="4000" dirty="0"/>
          </a:p>
          <a:p>
            <a:pPr marL="285750" indent="-285750">
              <a:buFont typeface="Arial" panose="020B0604020202020204" pitchFamily="34" charset="0"/>
              <a:buChar char="•"/>
            </a:pPr>
            <a:r>
              <a:rPr lang="zh-CN" altLang="en-US" sz="4000" dirty="0"/>
              <a:t>它最初由</a:t>
            </a:r>
            <a:r>
              <a:rPr lang="en-US" altLang="zh-CN" sz="4000" dirty="0"/>
              <a:t>Facebook</a:t>
            </a:r>
            <a:r>
              <a:rPr lang="zh-CN" altLang="en-US" sz="4000" dirty="0"/>
              <a:t>的人工智能研究团队开发</a:t>
            </a:r>
            <a:endParaRPr lang="en-US" sz="3800" dirty="0">
              <a:solidFill>
                <a:schemeClr val="tx1"/>
              </a:solidFill>
            </a:endParaRPr>
          </a:p>
        </p:txBody>
      </p:sp>
      <p:pic>
        <p:nvPicPr>
          <p:cNvPr id="2050" name="Picture 2" descr="“Pytorch”的图片搜索结果">
            <a:extLst>
              <a:ext uri="{FF2B5EF4-FFF2-40B4-BE49-F238E27FC236}">
                <a16:creationId xmlns:a16="http://schemas.microsoft.com/office/drawing/2014/main" id="{0CEC1DCD-C20A-4343-B9EC-E21B5440B3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25936" y="1415381"/>
            <a:ext cx="2518064" cy="5220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56784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31D74FF0-F52C-4D0F-A1A7-9B4C09FF4CD4}"/>
              </a:ext>
            </a:extLst>
          </p:cNvPr>
          <p:cNvSpPr>
            <a:spLocks noGrp="1" noChangeArrowheads="1"/>
          </p:cNvSpPr>
          <p:nvPr>
            <p:ph type="title"/>
          </p:nvPr>
        </p:nvSpPr>
        <p:spPr>
          <a:xfrm>
            <a:off x="457200" y="1143000"/>
            <a:ext cx="8229600" cy="1066800"/>
          </a:xfrm>
        </p:spPr>
        <p:txBody>
          <a:bodyPr>
            <a:normAutofit/>
          </a:bodyPr>
          <a:lstStyle/>
          <a:p>
            <a:r>
              <a:rPr lang="en-US" altLang="zh-CN" sz="4400" b="1" dirty="0" err="1">
                <a:solidFill>
                  <a:srgbClr val="0000FF"/>
                </a:solidFill>
                <a:latin typeface="Arial" charset="0"/>
                <a:ea typeface="Arial" charset="0"/>
                <a:cs typeface="Arial" charset="0"/>
              </a:rPr>
              <a:t>PyTorch</a:t>
            </a:r>
            <a:endParaRPr lang="en-US" altLang="zh-CN" sz="4400" b="1" dirty="0">
              <a:solidFill>
                <a:srgbClr val="0000FF"/>
              </a:solidFill>
              <a:latin typeface="Arial" charset="0"/>
              <a:ea typeface="Arial" charset="0"/>
              <a:cs typeface="Arial" charset="0"/>
            </a:endParaRPr>
          </a:p>
        </p:txBody>
      </p:sp>
      <p:pic>
        <p:nvPicPr>
          <p:cNvPr id="2050" name="Picture 2" descr="“Pytorch”的图片搜索结果">
            <a:extLst>
              <a:ext uri="{FF2B5EF4-FFF2-40B4-BE49-F238E27FC236}">
                <a16:creationId xmlns:a16="http://schemas.microsoft.com/office/drawing/2014/main" id="{0CEC1DCD-C20A-4343-B9EC-E21B5440B3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25936" y="1415381"/>
            <a:ext cx="2518064" cy="522038"/>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5B003B9E-31A0-4188-8523-15D7CB166C33}"/>
              </a:ext>
            </a:extLst>
          </p:cNvPr>
          <p:cNvPicPr>
            <a:picLocks noChangeAspect="1"/>
          </p:cNvPicPr>
          <p:nvPr/>
        </p:nvPicPr>
        <p:blipFill>
          <a:blip r:embed="rId3"/>
          <a:stretch>
            <a:fillRect/>
          </a:stretch>
        </p:blipFill>
        <p:spPr>
          <a:xfrm>
            <a:off x="15834" y="2206831"/>
            <a:ext cx="9144000" cy="3219880"/>
          </a:xfrm>
          <a:prstGeom prst="rect">
            <a:avLst/>
          </a:prstGeom>
        </p:spPr>
      </p:pic>
    </p:spTree>
    <p:extLst>
      <p:ext uri="{BB962C8B-B14F-4D97-AF65-F5344CB8AC3E}">
        <p14:creationId xmlns:p14="http://schemas.microsoft.com/office/powerpoint/2010/main" val="405301986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Urban">
  <a:themeElements>
    <a:clrScheme name="Urban">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Urban">
      <a:majorFont>
        <a:latin typeface="Trebuchet MS"/>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eorgia"/>
        <a:ea typeface=""/>
        <a:cs typeface=""/>
        <a:font script="Jpan" typeface="HG明朝B"/>
        <a:font script="Hang" typeface="맑은 고딕"/>
        <a:font script="Hans" typeface="宋体"/>
        <a:font script="Hant" typeface="新細明體"/>
        <a:font script="Arab" typeface="Arial"/>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Urban">
      <a:fillStyleLst>
        <a:solidFill>
          <a:schemeClr val="phClr"/>
        </a:solidFill>
        <a:gradFill rotWithShape="1">
          <a:gsLst>
            <a:gs pos="0">
              <a:schemeClr val="phClr">
                <a:tint val="1000"/>
                <a:satMod val="255000"/>
              </a:schemeClr>
            </a:gs>
            <a:gs pos="55000">
              <a:schemeClr val="phClr">
                <a:tint val="12000"/>
                <a:satMod val="255000"/>
              </a:schemeClr>
            </a:gs>
            <a:gs pos="100000">
              <a:schemeClr val="phClr">
                <a:tint val="45000"/>
                <a:satMod val="250000"/>
              </a:schemeClr>
            </a:gs>
          </a:gsLst>
          <a:path path="circle">
            <a:fillToRect l="-40000" t="-90000" r="140000" b="190000"/>
          </a:path>
        </a:gradFill>
        <a:gradFill rotWithShape="1">
          <a:gsLst>
            <a:gs pos="0">
              <a:schemeClr val="phClr">
                <a:tint val="43000"/>
                <a:satMod val="165000"/>
              </a:schemeClr>
            </a:gs>
            <a:gs pos="55000">
              <a:schemeClr val="phClr">
                <a:tint val="83000"/>
                <a:satMod val="155000"/>
              </a:schemeClr>
            </a:gs>
            <a:gs pos="100000">
              <a:schemeClr val="phClr">
                <a:shade val="85000"/>
              </a:schemeClr>
            </a:gs>
          </a:gsLst>
          <a:path path="circle">
            <a:fillToRect l="-40000" t="-90000" r="140000" b="190000"/>
          </a:path>
        </a:gradFill>
      </a:fillStyleLst>
      <a:lnStyleLst>
        <a:ln w="9525" cap="flat" cmpd="sng" algn="ctr">
          <a:solidFill>
            <a:schemeClr val="phClr"/>
          </a:solidFill>
          <a:prstDash val="solid"/>
        </a:ln>
        <a:ln w="19050" cap="flat" cmpd="sng" algn="ctr">
          <a:solidFill>
            <a:schemeClr val="phClr"/>
          </a:solidFill>
          <a:prstDash val="solid"/>
        </a:ln>
        <a:ln w="31750" cap="flat" cmpd="sng" algn="ctr">
          <a:solidFill>
            <a:schemeClr val="phClr"/>
          </a:solidFill>
          <a:prstDash val="solid"/>
        </a:ln>
      </a:lnStyleLst>
      <a:effectStyleLst>
        <a:effectStyle>
          <a:effectLst>
            <a:outerShdw blurRad="51500" dist="25400" dir="5400000" rotWithShape="0">
              <a:srgbClr val="000000">
                <a:alpha val="40000"/>
              </a:srgbClr>
            </a:outerShdw>
          </a:effectLst>
        </a:effectStyle>
        <a:effectStyle>
          <a:effectLst>
            <a:outerShdw blurRad="50800" dist="25400" dir="5400000" rotWithShape="0">
              <a:srgbClr val="000000">
                <a:alpha val="45000"/>
              </a:srgbClr>
            </a:outerShdw>
          </a:effectLst>
        </a:effectStyle>
        <a:effectStyle>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chemeClr val="phClr">
                <a:satMod val="115000"/>
              </a:schemeClr>
            </a:contourClr>
          </a:sp3d>
        </a:effectStyle>
      </a:effectStyleLst>
      <a:bgFillStyleLst>
        <a:solidFill>
          <a:schemeClr val="phClr"/>
        </a:solidFill>
        <a:gradFill rotWithShape="1">
          <a:gsLst>
            <a:gs pos="100000">
              <a:schemeClr val="phClr">
                <a:tint val="80000"/>
                <a:satMod val="250000"/>
              </a:schemeClr>
            </a:gs>
            <a:gs pos="60000">
              <a:schemeClr val="phClr">
                <a:shade val="38000"/>
                <a:satMod val="175000"/>
              </a:schemeClr>
            </a:gs>
            <a:gs pos="0">
              <a:schemeClr val="phClr">
                <a:shade val="30000"/>
                <a:satMod val="175000"/>
              </a:schemeClr>
            </a:gs>
          </a:gsLst>
          <a:lin ang="5400000" scaled="0"/>
        </a:gradFill>
        <a:blipFill>
          <a:blip xmlns:r="http://schemas.openxmlformats.org/officeDocument/2006/relationships" r:embed="rId1">
            <a:duotone>
              <a:schemeClr val="phClr">
                <a:shade val="48000"/>
              </a:schemeClr>
              <a:schemeClr val="phClr">
                <a:tint val="96000"/>
                <a:satMod val="150000"/>
              </a:schemeClr>
            </a:duotone>
          </a:blip>
          <a:tile tx="0" ty="0" sx="80000" sy="8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Urban</Template>
  <TotalTime>56514</TotalTime>
  <Words>1835</Words>
  <Application>Microsoft Office PowerPoint</Application>
  <PresentationFormat>On-screen Show (4:3)</PresentationFormat>
  <Paragraphs>170</Paragraphs>
  <Slides>40</Slides>
  <Notes>0</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40</vt:i4>
      </vt:variant>
    </vt:vector>
  </HeadingPairs>
  <TitlesOfParts>
    <vt:vector size="54" baseType="lpstr">
      <vt:lpstr>-apple-system</vt:lpstr>
      <vt:lpstr>方正姚体</vt:lpstr>
      <vt:lpstr>Lato</vt:lpstr>
      <vt:lpstr>MS PGothic</vt:lpstr>
      <vt:lpstr>SimSun</vt:lpstr>
      <vt:lpstr>Arial</vt:lpstr>
      <vt:lpstr>Calibri</vt:lpstr>
      <vt:lpstr>Consolas</vt:lpstr>
      <vt:lpstr>Georgia</vt:lpstr>
      <vt:lpstr>Source Sans Pro</vt:lpstr>
      <vt:lpstr>Trebuchet MS</vt:lpstr>
      <vt:lpstr>Verdana</vt:lpstr>
      <vt:lpstr>Wingdings 2</vt:lpstr>
      <vt:lpstr>Urban</vt:lpstr>
      <vt:lpstr>Application of CNN on Keras </vt:lpstr>
      <vt:lpstr>Coverage</vt:lpstr>
      <vt:lpstr>PowerPoint Presentation</vt:lpstr>
      <vt:lpstr>在最大的程序员交友网站GitHub…</vt:lpstr>
      <vt:lpstr>就业</vt:lpstr>
      <vt:lpstr>学术</vt:lpstr>
      <vt:lpstr>未来？</vt:lpstr>
      <vt:lpstr>PyTorch</vt:lpstr>
      <vt:lpstr>PyTorch</vt:lpstr>
      <vt:lpstr>PowerPoint Presentation</vt:lpstr>
      <vt:lpstr>TensorFlow</vt:lpstr>
      <vt:lpstr>TensorFlow</vt:lpstr>
      <vt:lpstr>PowerPoint Presentation</vt:lpstr>
      <vt:lpstr>TensorFlow</vt:lpstr>
      <vt:lpstr>Example</vt:lpstr>
      <vt:lpstr>TensorFlow – 优点</vt:lpstr>
      <vt:lpstr>Keras</vt:lpstr>
      <vt:lpstr>TensorFlow</vt:lpstr>
      <vt:lpstr>Code - Interpretation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Dropout 层</vt:lpstr>
      <vt:lpstr>Dropout 层</vt:lpstr>
      <vt:lpstr>Dropout 层</vt:lpstr>
      <vt:lpstr>Dropout 层</vt:lpstr>
      <vt:lpstr>Batch normalization 层</vt:lpstr>
      <vt:lpstr>Batch normalization 层</vt:lpstr>
      <vt:lpstr>PowerPoint Presentation</vt:lpstr>
      <vt:lpstr>PowerPoint Presentation</vt:lpstr>
      <vt:lpstr>PowerPoint Presentation</vt:lpstr>
      <vt:lpstr>PowerPoint Presentation</vt:lpstr>
      <vt:lpstr>PowerPoint Presentation</vt:lpstr>
      <vt:lpstr>PowerPoint Presentation</vt:lpstr>
      <vt:lpstr>Ready to Train!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Informatics Research Overview</dc:title>
  <dc:creator>Joshi, Trupti</dc:creator>
  <cp:lastModifiedBy>Xu, Chunhui (MU-Student)</cp:lastModifiedBy>
  <cp:revision>766</cp:revision>
  <dcterms:created xsi:type="dcterms:W3CDTF">2006-08-16T00:00:00Z</dcterms:created>
  <dcterms:modified xsi:type="dcterms:W3CDTF">2019-10-31T23:58:14Z</dcterms:modified>
</cp:coreProperties>
</file>